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98" r:id="rId24"/>
    <p:sldId id="300" r:id="rId25"/>
    <p:sldId id="301" r:id="rId26"/>
    <p:sldId id="302" r:id="rId27"/>
    <p:sldId id="278" r:id="rId28"/>
    <p:sldId id="279" r:id="rId29"/>
    <p:sldId id="280" r:id="rId30"/>
    <p:sldId id="303" r:id="rId31"/>
    <p:sldId id="281" r:id="rId32"/>
    <p:sldId id="282" r:id="rId33"/>
    <p:sldId id="283" r:id="rId34"/>
    <p:sldId id="284" r:id="rId35"/>
    <p:sldId id="285" r:id="rId36"/>
    <p:sldId id="304" r:id="rId37"/>
    <p:sldId id="286" r:id="rId38"/>
    <p:sldId id="287" r:id="rId39"/>
    <p:sldId id="288" r:id="rId40"/>
    <p:sldId id="289" r:id="rId41"/>
  </p:sldIdLst>
  <p:sldSz cx="9144000" cy="5143500" type="screen16x9"/>
  <p:notesSz cx="51435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1" roundtripDataSignature="AMtx7mj8IBCt4sDR6GDqQjt/tBqtKFmL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7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51" Type="http://customschemas.google.com/relationships/presentationmetadata" Target="meta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857400" y="685800"/>
            <a:ext cx="34291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Google Shape;208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7" name="Google Shape;227;p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6" name="Google Shape;246;p1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Google Shape;267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6" name="Google Shape;286;p1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p1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p1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4" name="Google Shape;344;p1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4" name="Google Shape;364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3" name="Google Shape;383;p1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2" name="Google Shape;402;p2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3" name="Google Shape;423;p2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5" name="Google Shape;445;p2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5" name="Google Shape;465;p2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4" name="Google Shape;484;p2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3" name="Google Shape;503;p2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>
          <a:extLst>
            <a:ext uri="{FF2B5EF4-FFF2-40B4-BE49-F238E27FC236}">
              <a16:creationId xmlns:a16="http://schemas.microsoft.com/office/drawing/2014/main" id="{B7BBE0BC-C5DC-B635-C83C-0E7D1007E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:notes">
            <a:extLst>
              <a:ext uri="{FF2B5EF4-FFF2-40B4-BE49-F238E27FC236}">
                <a16:creationId xmlns:a16="http://schemas.microsoft.com/office/drawing/2014/main" id="{7E7B52BF-6533-887C-D430-1F2D6FE748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3" name="Google Shape;503;p25:notes">
            <a:extLst>
              <a:ext uri="{FF2B5EF4-FFF2-40B4-BE49-F238E27FC236}">
                <a16:creationId xmlns:a16="http://schemas.microsoft.com/office/drawing/2014/main" id="{D55FDEAB-5AE3-6A24-A0DE-71A02A8C52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:notes">
            <a:extLst>
              <a:ext uri="{FF2B5EF4-FFF2-40B4-BE49-F238E27FC236}">
                <a16:creationId xmlns:a16="http://schemas.microsoft.com/office/drawing/2014/main" id="{3BA4C8B6-DC40-51E7-ADCD-2E9C5EAE18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39143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3" name="Google Shape;523;p2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2" name="Google Shape;542;p2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3" name="Google Shape;563;p2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2" name="Google Shape;582;p2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2" name="Google Shape;602;p3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3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1" name="Google Shape;621;p3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3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0" name="Google Shape;640;p3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3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0" name="Google Shape;660;p3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3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9" name="Google Shape;679;p3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3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" name="Google Shape;90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9" name="Google Shape;109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"/>
          <p:cNvSpPr/>
          <p:nvPr/>
        </p:nvSpPr>
        <p:spPr>
          <a:xfrm>
            <a:off x="640080" y="502920"/>
            <a:ext cx="73152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WEEK 2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640080" y="777240"/>
            <a:ext cx="731520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400"/>
              <a:buFont typeface="Calibri"/>
              <a:buNone/>
            </a:pPr>
            <a:r>
              <a:rPr lang="en-US" sz="34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 Cleaning I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640080" y="1280160"/>
            <a:ext cx="7315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Production-ready data cleaning skills for AI and ML pipelines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640080" y="1627632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640080" y="1627632"/>
            <a:ext cx="54864" cy="420624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777240" y="1627632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1645920" y="1627632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Missing Values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3977640" y="1627632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Detection, quantification, basic handling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640080" y="2103120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"/>
          <p:cNvSpPr/>
          <p:nvPr/>
        </p:nvSpPr>
        <p:spPr>
          <a:xfrm>
            <a:off x="640080" y="2103120"/>
            <a:ext cx="54864" cy="420624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"/>
          <p:cNvSpPr/>
          <p:nvPr/>
        </p:nvSpPr>
        <p:spPr>
          <a:xfrm>
            <a:off x="777240" y="2103120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1"/>
          <p:cNvSpPr/>
          <p:nvPr/>
        </p:nvSpPr>
        <p:spPr>
          <a:xfrm>
            <a:off x="1645920" y="2103120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Imputation Strategies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"/>
          <p:cNvSpPr/>
          <p:nvPr/>
        </p:nvSpPr>
        <p:spPr>
          <a:xfrm>
            <a:off x="3977640" y="2103120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Column-specific rules, indicators, train/test leakage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"/>
          <p:cNvSpPr/>
          <p:nvPr/>
        </p:nvSpPr>
        <p:spPr>
          <a:xfrm>
            <a:off x="640080" y="2578608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640080" y="2578608"/>
            <a:ext cx="54864" cy="420624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1"/>
          <p:cNvSpPr/>
          <p:nvPr/>
        </p:nvSpPr>
        <p:spPr>
          <a:xfrm>
            <a:off x="777240" y="2578608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1"/>
          <p:cNvSpPr/>
          <p:nvPr/>
        </p:nvSpPr>
        <p:spPr>
          <a:xfrm>
            <a:off x="1645920" y="2578608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Duplicate Records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1"/>
          <p:cNvSpPr/>
          <p:nvPr/>
        </p:nvSpPr>
        <p:spPr>
          <a:xfrm>
            <a:off x="3977640" y="2578608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Entity vs event, deduplication, aggregation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640080" y="3054096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"/>
          <p:cNvSpPr/>
          <p:nvPr/>
        </p:nvSpPr>
        <p:spPr>
          <a:xfrm>
            <a:off x="640080" y="3054096"/>
            <a:ext cx="54864" cy="420624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"/>
          <p:cNvSpPr/>
          <p:nvPr/>
        </p:nvSpPr>
        <p:spPr>
          <a:xfrm>
            <a:off x="777240" y="3054096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"/>
          <p:cNvSpPr/>
          <p:nvPr/>
        </p:nvSpPr>
        <p:spPr>
          <a:xfrm>
            <a:off x="1645920" y="3054096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 Types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3977640" y="3054096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Numeric, datetime, mixed-type, schema stability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640080" y="3529584"/>
            <a:ext cx="7498080" cy="42062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640080" y="3529584"/>
            <a:ext cx="54864" cy="420624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777240" y="3529584"/>
            <a:ext cx="82296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10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1645920" y="3529584"/>
            <a:ext cx="228600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Outliers &amp; Ethics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"/>
          <p:cNvSpPr/>
          <p:nvPr/>
        </p:nvSpPr>
        <p:spPr>
          <a:xfrm>
            <a:off x="3977640" y="3529584"/>
            <a:ext cx="4069080" cy="42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IQR, z-score, capping, transformation, fairness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/>
          <p:nvPr/>
        </p:nvSpPr>
        <p:spPr>
          <a:xfrm>
            <a:off x="640080" y="4023360"/>
            <a:ext cx="3657600" cy="59436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"/>
          <p:cNvSpPr/>
          <p:nvPr/>
        </p:nvSpPr>
        <p:spPr>
          <a:xfrm>
            <a:off x="713232" y="4069080"/>
            <a:ext cx="351129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Tooling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"/>
          <p:cNvSpPr/>
          <p:nvPr/>
        </p:nvSpPr>
        <p:spPr>
          <a:xfrm>
            <a:off x="713232" y="4279392"/>
            <a:ext cx="3511296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pandas for table operations, numpy for numerical work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isna, dropna, fillna, duplicated, drop_duplicates, to_numeric, to_datetime, clip, np.log1p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"/>
          <p:cNvSpPr/>
          <p:nvPr/>
        </p:nvSpPr>
        <p:spPr>
          <a:xfrm>
            <a:off x="4434840" y="4251960"/>
            <a:ext cx="3703320" cy="59436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4507992" y="4306824"/>
            <a:ext cx="3557016" cy="484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import pandas as pd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import numpy as np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np.random.seed(42)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ML Impact of Missingness and Imputation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Think of imputation as part of model design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/>
          <p:nvPr/>
        </p:nvSpPr>
        <p:spPr>
          <a:xfrm>
            <a:off x="640080" y="1292352"/>
            <a:ext cx="3749040" cy="118859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0"/>
          <p:cNvSpPr/>
          <p:nvPr/>
        </p:nvSpPr>
        <p:spPr>
          <a:xfrm>
            <a:off x="713232" y="1338071"/>
            <a:ext cx="3602736" cy="23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Effects on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0"/>
          <p:cNvSpPr/>
          <p:nvPr/>
        </p:nvSpPr>
        <p:spPr>
          <a:xfrm>
            <a:off x="713232" y="1548383"/>
            <a:ext cx="3602736" cy="77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Changing means/variances → different linear coefficients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Changing category frequencies → different priors/thresholds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Indicators allow exploiting data-collection patterns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/>
          <p:cNvSpPr/>
          <p:nvPr/>
        </p:nvSpPr>
        <p:spPr>
          <a:xfrm>
            <a:off x="4572000" y="1292352"/>
            <a:ext cx="3566160" cy="1188596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/>
          <p:nvPr/>
        </p:nvSpPr>
        <p:spPr>
          <a:xfrm>
            <a:off x="4645152" y="1338071"/>
            <a:ext cx="3419856" cy="23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Fairness Considerations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0"/>
          <p:cNvSpPr/>
          <p:nvPr/>
        </p:nvSpPr>
        <p:spPr>
          <a:xfrm>
            <a:off x="4645152" y="1548383"/>
            <a:ext cx="3419856" cy="77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If missingness concentrated in specific groups, naive imputation misrepresents them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Dropping incomplete rows may systematically exclude certain users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0"/>
          <p:cNvSpPr/>
          <p:nvPr/>
        </p:nvSpPr>
        <p:spPr>
          <a:xfrm>
            <a:off x="640080" y="2662553"/>
            <a:ext cx="7498080" cy="142631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0"/>
          <p:cNvSpPr/>
          <p:nvPr/>
        </p:nvSpPr>
        <p:spPr>
          <a:xfrm>
            <a:off x="713232" y="2699129"/>
            <a:ext cx="7351776" cy="213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TOY COMPARISON: MEAN VS MEDIAN IN REGRESSION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0"/>
          <p:cNvSpPr/>
          <p:nvPr/>
        </p:nvSpPr>
        <p:spPr>
          <a:xfrm>
            <a:off x="713232" y="2882010"/>
            <a:ext cx="7351776" cy="1069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sklearn.linear_model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import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LinearRegression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X_mean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df_model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["age"].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fillna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age_mean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to_frame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X_median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df_model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["age"].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fillna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age_median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to_frame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y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df_model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clicked_ad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"].values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coef_mean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LinearRegression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().fit(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X_mean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y).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coef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_[0]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coef_median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LinearRegression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().fit(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X_median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y).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coef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_[0]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Missing Values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and compare cleaning pipelines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11"/>
          <p:cNvSpPr/>
          <p:nvPr/>
        </p:nvSpPr>
        <p:spPr>
          <a:xfrm>
            <a:off x="640080" y="1322088"/>
            <a:ext cx="3749040" cy="150876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11"/>
          <p:cNvSpPr/>
          <p:nvPr/>
        </p:nvSpPr>
        <p:spPr>
          <a:xfrm>
            <a:off x="777240" y="1386096"/>
            <a:ext cx="34747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 Steps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1"/>
          <p:cNvSpPr/>
          <p:nvPr/>
        </p:nvSpPr>
        <p:spPr>
          <a:xfrm>
            <a:off x="777240" y="1614696"/>
            <a:ext cx="347472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Load partially observed user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Normalize custom missing tokens to NaN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Produce missingness summary (per-column %, per-row)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Build Version A: drop rows with missing in key cols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Build Version B: impute + indicators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6. Train classifier on A and B; compare metrics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1"/>
          <p:cNvSpPr/>
          <p:nvPr/>
        </p:nvSpPr>
        <p:spPr>
          <a:xfrm>
            <a:off x="4572000" y="1322088"/>
            <a:ext cx="3566160" cy="150876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1"/>
          <p:cNvSpPr/>
          <p:nvPr/>
        </p:nvSpPr>
        <p:spPr>
          <a:xfrm>
            <a:off x="4645152" y="1367808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1"/>
          <p:cNvSpPr/>
          <p:nvPr/>
        </p:nvSpPr>
        <p:spPr>
          <a:xfrm>
            <a:off x="4645152" y="1578120"/>
            <a:ext cx="3419856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Written: Explain when you would prefer dropping rows over imputation on a churn dataset.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Coding: Implement a function that drops columns with missing_percent &gt; 0.7 and justify the threshold.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1"/>
          <p:cNvSpPr/>
          <p:nvPr/>
        </p:nvSpPr>
        <p:spPr>
          <a:xfrm>
            <a:off x="640080" y="2922287"/>
            <a:ext cx="7498080" cy="77991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11"/>
          <p:cNvSpPr/>
          <p:nvPr/>
        </p:nvSpPr>
        <p:spPr>
          <a:xfrm>
            <a:off x="713232" y="2958864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1"/>
          <p:cNvSpPr/>
          <p:nvPr/>
        </p:nvSpPr>
        <p:spPr>
          <a:xfrm>
            <a:off x="713232" y="3141744"/>
            <a:ext cx="7351776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df_raw = pd.read_csv("user_data.csv")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df_raw = df_raw.replace(["N/A", "NA", "not reported", "unknown", "?"], np.nan)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summary = missing_summary(df_raw)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2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2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Imputation Strategies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12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Column-Specific Rules and Avoiding Leakage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2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2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2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12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Explain why imputation is never neutral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Choose strategies based on feature type/distribution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Implement column-wise rules with indicators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Apply imputation in train/test-safe way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Avoid data leakage from future information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12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2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12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Build imputation function that learns on train, applies to test.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12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2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Conceptual: leakage scenarios and impact.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Coding: reusable imputation utilities.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2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2 · Data Cleaning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1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Imputation Is Not Neutral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Imputation assumes something about unobserved 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13"/>
          <p:cNvSpPr/>
          <p:nvPr/>
        </p:nvSpPr>
        <p:spPr>
          <a:xfrm>
            <a:off x="640080" y="1255014"/>
            <a:ext cx="3749040" cy="100584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3"/>
          <p:cNvSpPr/>
          <p:nvPr/>
        </p:nvSpPr>
        <p:spPr>
          <a:xfrm>
            <a:off x="713232" y="1300734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Distribution Changes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13"/>
          <p:cNvSpPr/>
          <p:nvPr/>
        </p:nvSpPr>
        <p:spPr>
          <a:xfrm>
            <a:off x="713232" y="1511046"/>
            <a:ext cx="360273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Mean/median imputation shrinks variance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Mode/constant creates artificial spikes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Correlations artificially strengthened/weakened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13"/>
          <p:cNvSpPr/>
          <p:nvPr/>
        </p:nvSpPr>
        <p:spPr>
          <a:xfrm>
            <a:off x="4572000" y="1255014"/>
            <a:ext cx="3566160" cy="1005840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13"/>
          <p:cNvSpPr/>
          <p:nvPr/>
        </p:nvSpPr>
        <p:spPr>
          <a:xfrm>
            <a:off x="4645152" y="1300734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Model Effects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13"/>
          <p:cNvSpPr/>
          <p:nvPr/>
        </p:nvSpPr>
        <p:spPr>
          <a:xfrm>
            <a:off x="4645152" y="1511046"/>
            <a:ext cx="341985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 models see reduced spread, altered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Tree models see clusters at imputation constants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Neural networks may learn imputation artifacts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13"/>
          <p:cNvSpPr/>
          <p:nvPr/>
        </p:nvSpPr>
        <p:spPr>
          <a:xfrm>
            <a:off x="640080" y="2546604"/>
            <a:ext cx="7498080" cy="120866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3"/>
          <p:cNvSpPr/>
          <p:nvPr/>
        </p:nvSpPr>
        <p:spPr>
          <a:xfrm>
            <a:off x="713232" y="2583179"/>
            <a:ext cx="7351776" cy="197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VARIANCE COMPARISON BEFORE/AFTER IMPUTATION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3"/>
          <p:cNvSpPr/>
          <p:nvPr/>
        </p:nvSpPr>
        <p:spPr>
          <a:xfrm>
            <a:off x="713232" y="2766059"/>
            <a:ext cx="7351776" cy="879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df_demo = df_imp.copy()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print("Age with NaN:\n", df_demo["age"].describe())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df_demo["age_mean_imp"] = df_demo["age"].fillna(df_demo["age"].mean())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print("\nAge after mean imputation:\n", df_demo["age_mean_imp"].describe())  # Note: std decreases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1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1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Column-Specific Strategies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Different features warrant different imputation rules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14"/>
          <p:cNvSpPr/>
          <p:nvPr/>
        </p:nvSpPr>
        <p:spPr>
          <a:xfrm>
            <a:off x="640080" y="987552"/>
            <a:ext cx="3749040" cy="114604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14"/>
          <p:cNvSpPr/>
          <p:nvPr/>
        </p:nvSpPr>
        <p:spPr>
          <a:xfrm>
            <a:off x="713232" y="1033271"/>
            <a:ext cx="3602736" cy="229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Guidelines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14"/>
          <p:cNvSpPr/>
          <p:nvPr/>
        </p:nvSpPr>
        <p:spPr>
          <a:xfrm>
            <a:off x="713232" y="1243584"/>
            <a:ext cx="3602736" cy="744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Symmetric numeric → mean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Skewed numeric → median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Nominal categorical → mode or 'Unknown'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Ordinal categorical → median or mode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4"/>
          <p:cNvSpPr/>
          <p:nvPr/>
        </p:nvSpPr>
        <p:spPr>
          <a:xfrm>
            <a:off x="4572000" y="987552"/>
            <a:ext cx="3566160" cy="1146048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4"/>
          <p:cNvSpPr/>
          <p:nvPr/>
        </p:nvSpPr>
        <p:spPr>
          <a:xfrm>
            <a:off x="4645152" y="1033271"/>
            <a:ext cx="3419856" cy="229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4"/>
          <p:cNvSpPr/>
          <p:nvPr/>
        </p:nvSpPr>
        <p:spPr>
          <a:xfrm>
            <a:off x="4645152" y="1243584"/>
            <a:ext cx="3419856" cy="744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Using mean on heavy-tailed features biases estimates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Inconsistent strategies across features hinder interpretation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all choices!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4"/>
          <p:cNvSpPr/>
          <p:nvPr/>
        </p:nvSpPr>
        <p:spPr>
          <a:xfrm>
            <a:off x="640080" y="2195940"/>
            <a:ext cx="7498080" cy="13055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4"/>
          <p:cNvSpPr/>
          <p:nvPr/>
        </p:nvSpPr>
        <p:spPr>
          <a:xfrm>
            <a:off x="713232" y="2232516"/>
            <a:ext cx="7351776" cy="24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COLUMN-WISE RULE APPLICATION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14"/>
          <p:cNvSpPr/>
          <p:nvPr/>
        </p:nvSpPr>
        <p:spPr>
          <a:xfrm>
            <a:off x="713232" y="2415396"/>
            <a:ext cx="7351776" cy="120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strategies = {"age": ("median", None), "income_num": ("median", None),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"income_reported": ("constant", "Unknown")}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col, (kind, val) in strategies.items():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if kind == "mean": df_cs[col + "_imp"] = df_cs[col].fillna(df_cs[col].mean())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elif kind == "median": df_cs[col + "_imp"] = df_cs[col].fillna(df_cs[col].median())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elif kind == "constant": df_cs[col + "_imp"] = df_cs[col].fillna(val)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3" name="Google Shape;303;p14" descr="A diagram of different types of imputation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67100" y="3563824"/>
            <a:ext cx="2209800" cy="14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1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1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Distribution-Aware Imputation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1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Mean vs Median guided by empirical distribution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5"/>
          <p:cNvSpPr/>
          <p:nvPr/>
        </p:nvSpPr>
        <p:spPr>
          <a:xfrm>
            <a:off x="640080" y="1322087"/>
            <a:ext cx="3749040" cy="1169165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5"/>
          <p:cNvSpPr/>
          <p:nvPr/>
        </p:nvSpPr>
        <p:spPr>
          <a:xfrm>
            <a:off x="713232" y="1367807"/>
            <a:ext cx="3602736" cy="23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Steps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5"/>
          <p:cNvSpPr/>
          <p:nvPr/>
        </p:nvSpPr>
        <p:spPr>
          <a:xfrm>
            <a:off x="713232" y="1578119"/>
            <a:ext cx="3602736" cy="759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Inspect summary stats (mean, median, quantiles)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Check for outliers and skewness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Prefer median when tails are long (income, prices)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Document the reasoning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5"/>
          <p:cNvSpPr/>
          <p:nvPr/>
        </p:nvSpPr>
        <p:spPr>
          <a:xfrm>
            <a:off x="4572000" y="1322087"/>
            <a:ext cx="3566160" cy="1169165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5"/>
          <p:cNvSpPr/>
          <p:nvPr/>
        </p:nvSpPr>
        <p:spPr>
          <a:xfrm>
            <a:off x="4645152" y="1367807"/>
            <a:ext cx="3419856" cy="23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Example: Income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5"/>
          <p:cNvSpPr/>
          <p:nvPr/>
        </p:nvSpPr>
        <p:spPr>
          <a:xfrm>
            <a:off x="4645152" y="1578119"/>
            <a:ext cx="3419856" cy="759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Income is typically right-skewed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Mean pulled up by high earners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Median more representative of 'typical' user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5"/>
          <p:cNvSpPr/>
          <p:nvPr/>
        </p:nvSpPr>
        <p:spPr>
          <a:xfrm>
            <a:off x="640080" y="2652249"/>
            <a:ext cx="7498080" cy="134454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5"/>
          <p:cNvSpPr/>
          <p:nvPr/>
        </p:nvSpPr>
        <p:spPr>
          <a:xfrm>
            <a:off x="713232" y="2688825"/>
            <a:ext cx="7351776" cy="21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INCOME EXAMPLE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5"/>
          <p:cNvSpPr/>
          <p:nvPr/>
        </p:nvSpPr>
        <p:spPr>
          <a:xfrm>
            <a:off x="713232" y="2871705"/>
            <a:ext cx="7351776" cy="993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mean_inc = df_dist["income_num"].mean()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median_inc = df_dist["income_num"].median()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df_dist["income_mean_imp"] = df_dist["income_num"].fillna(mean_inc)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df_dist["income_median_imp"] = df_dist["income_num"].fillna(median_inc)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print("Mean:", mean_inc, "Median:", median_inc)  # Median typically lower for skewed data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1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Categorical Imputation — Mode vs Special Category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Balance simplicity and clarity about missingness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16"/>
          <p:cNvSpPr/>
          <p:nvPr/>
        </p:nvSpPr>
        <p:spPr>
          <a:xfrm>
            <a:off x="640080" y="1225445"/>
            <a:ext cx="374904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16"/>
          <p:cNvSpPr/>
          <p:nvPr/>
        </p:nvSpPr>
        <p:spPr>
          <a:xfrm>
            <a:off x="713232" y="1271165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Mode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6"/>
          <p:cNvSpPr/>
          <p:nvPr/>
        </p:nvSpPr>
        <p:spPr>
          <a:xfrm>
            <a:off x="713232" y="1481477"/>
            <a:ext cx="360273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Simple, uses existing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Increases dominance of majority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Hides that value was missing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6"/>
          <p:cNvSpPr/>
          <p:nvPr/>
        </p:nvSpPr>
        <p:spPr>
          <a:xfrm>
            <a:off x="4572000" y="1225445"/>
            <a:ext cx="3566160" cy="91440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6"/>
          <p:cNvSpPr/>
          <p:nvPr/>
        </p:nvSpPr>
        <p:spPr>
          <a:xfrm>
            <a:off x="4645152" y="1271165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Special Category ('Unknown')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16"/>
          <p:cNvSpPr/>
          <p:nvPr/>
        </p:nvSpPr>
        <p:spPr>
          <a:xfrm>
            <a:off x="4645152" y="1481477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Makes missingness explicit in feature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capture users who systematically avoid answering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be predictive signal itself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6"/>
          <p:cNvSpPr/>
          <p:nvPr/>
        </p:nvSpPr>
        <p:spPr>
          <a:xfrm>
            <a:off x="640080" y="2231285"/>
            <a:ext cx="7498080" cy="105156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6"/>
          <p:cNvSpPr/>
          <p:nvPr/>
        </p:nvSpPr>
        <p:spPr>
          <a:xfrm>
            <a:off x="713232" y="2267861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MODE VS 'UNKNOWN'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6"/>
          <p:cNvSpPr/>
          <p:nvPr/>
        </p:nvSpPr>
        <p:spPr>
          <a:xfrm>
            <a:off x="713232" y="2450741"/>
            <a:ext cx="7351776" cy="77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mode_inc = df_cat["income_reported"].mode(dropna=True)[0]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df_cat["income_mode"] = df_cat["income_reported"].fillna(mode_inc)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df_cat["income_unknown"] = df_cat["income_reported"].fillna("Unknown")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print(df_cat[["income_reported", "income_mode", "income_unknown"]])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1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1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1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Missingness Indicators and Model Behavior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17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Compact features marking originally missing values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7"/>
          <p:cNvSpPr/>
          <p:nvPr/>
        </p:nvSpPr>
        <p:spPr>
          <a:xfrm>
            <a:off x="640080" y="987552"/>
            <a:ext cx="374904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7"/>
          <p:cNvSpPr/>
          <p:nvPr/>
        </p:nvSpPr>
        <p:spPr>
          <a:xfrm>
            <a:off x="713232" y="1033272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17"/>
          <p:cNvSpPr/>
          <p:nvPr/>
        </p:nvSpPr>
        <p:spPr>
          <a:xfrm>
            <a:off x="713232" y="1243584"/>
            <a:ext cx="360273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Preserve info that imputation would erase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Useful when missingness related to outcome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Models can learn from data-collection patterns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17"/>
          <p:cNvSpPr/>
          <p:nvPr/>
        </p:nvSpPr>
        <p:spPr>
          <a:xfrm>
            <a:off x="4572000" y="987552"/>
            <a:ext cx="3566160" cy="914400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7"/>
          <p:cNvSpPr/>
          <p:nvPr/>
        </p:nvSpPr>
        <p:spPr>
          <a:xfrm>
            <a:off x="4645152" y="103327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17"/>
          <p:cNvSpPr/>
          <p:nvPr/>
        </p:nvSpPr>
        <p:spPr>
          <a:xfrm>
            <a:off x="4645152" y="1243584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overfit to data-collection quirks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Indicators may pick up group-level differences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increase model complexity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17"/>
          <p:cNvSpPr/>
          <p:nvPr/>
        </p:nvSpPr>
        <p:spPr>
          <a:xfrm>
            <a:off x="640080" y="1993391"/>
            <a:ext cx="7498080" cy="122559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17"/>
          <p:cNvSpPr/>
          <p:nvPr/>
        </p:nvSpPr>
        <p:spPr>
          <a:xfrm>
            <a:off x="713232" y="2029968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ADD INDICATORS AND IMPUTE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17"/>
          <p:cNvSpPr/>
          <p:nvPr/>
        </p:nvSpPr>
        <p:spPr>
          <a:xfrm>
            <a:off x="713232" y="2212848"/>
            <a:ext cx="7351776" cy="777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df_ind = df_imp.copy()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col in ["age", "income_num"]: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df_ind[col + "_missing"] = df_ind[col].isna().astype(int)  # Binary indicator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med = df_ind[col].median()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df_ind[col + "_imp"] = df_ind[col].fillna(med)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print(df_ind.head())  # Now has both imputed values and indicators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1" name="Google Shape;361;p17" descr="A diagram of a flowchart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98298" y="3310423"/>
            <a:ext cx="2547403" cy="1698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1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1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Train/Test Separation and Data Leakage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1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Fit imputation parameters on train only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8"/>
          <p:cNvSpPr/>
          <p:nvPr/>
        </p:nvSpPr>
        <p:spPr>
          <a:xfrm>
            <a:off x="640080" y="1210577"/>
            <a:ext cx="3749040" cy="146214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8"/>
          <p:cNvSpPr/>
          <p:nvPr/>
        </p:nvSpPr>
        <p:spPr>
          <a:xfrm>
            <a:off x="713232" y="1256296"/>
            <a:ext cx="3602736" cy="265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Correct Pattern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18"/>
          <p:cNvSpPr/>
          <p:nvPr/>
        </p:nvSpPr>
        <p:spPr>
          <a:xfrm>
            <a:off x="713232" y="1466608"/>
            <a:ext cx="3602736" cy="996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Split into train and 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Fit imputation parameters on train only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Apply those parameters to both train and 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Never peek at test during fitting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18"/>
          <p:cNvSpPr/>
          <p:nvPr/>
        </p:nvSpPr>
        <p:spPr>
          <a:xfrm>
            <a:off x="4572000" y="1210577"/>
            <a:ext cx="3566160" cy="1462148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18"/>
          <p:cNvSpPr/>
          <p:nvPr/>
        </p:nvSpPr>
        <p:spPr>
          <a:xfrm>
            <a:off x="4645152" y="1256296"/>
            <a:ext cx="3419856" cy="265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Leakage Effects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18"/>
          <p:cNvSpPr/>
          <p:nvPr/>
        </p:nvSpPr>
        <p:spPr>
          <a:xfrm>
            <a:off x="4645152" y="1466608"/>
            <a:ext cx="3419856" cy="996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Over-optimistic metrics (looks better than reality)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Degraded production performance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Future data is unknown at training time!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18"/>
          <p:cNvSpPr/>
          <p:nvPr/>
        </p:nvSpPr>
        <p:spPr>
          <a:xfrm>
            <a:off x="640080" y="2883037"/>
            <a:ext cx="7498080" cy="14621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18"/>
          <p:cNvSpPr/>
          <p:nvPr/>
        </p:nvSpPr>
        <p:spPr>
          <a:xfrm>
            <a:off x="713232" y="2919612"/>
            <a:ext cx="7351776" cy="23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SAFE MEDIAN IMPUTATION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18"/>
          <p:cNvSpPr/>
          <p:nvPr/>
        </p:nvSpPr>
        <p:spPr>
          <a:xfrm>
            <a:off x="713232" y="3102493"/>
            <a:ext cx="7351776" cy="106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train_df, test_df = train_test_split(df_leak, test_size=0.4, random_state=42)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medians = {c: train_df[c].median() for c in ["age", "income_num"]}  # Fit on train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apply_imp(df, med):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out = df.copy()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for c, v in med.items(): out[c] = out[c].fillna(v)  # Apply train params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out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1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1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7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Imputation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1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leakage-free imputation utilities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19"/>
          <p:cNvSpPr/>
          <p:nvPr/>
        </p:nvSpPr>
        <p:spPr>
          <a:xfrm>
            <a:off x="640080" y="987552"/>
            <a:ext cx="3749040" cy="141732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19"/>
          <p:cNvSpPr/>
          <p:nvPr/>
        </p:nvSpPr>
        <p:spPr>
          <a:xfrm>
            <a:off x="777240" y="1051560"/>
            <a:ext cx="34747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19"/>
          <p:cNvSpPr/>
          <p:nvPr/>
        </p:nvSpPr>
        <p:spPr>
          <a:xfrm>
            <a:off x="777240" y="1280160"/>
            <a:ext cx="3474720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Implement fit_imputer(train_df) that computes medians for numeric, modes for categorical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Implement transform_imputer(df, params) to apply learned rules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Train classifier with and without indicators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Compare behavior and metrics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19"/>
          <p:cNvSpPr/>
          <p:nvPr/>
        </p:nvSpPr>
        <p:spPr>
          <a:xfrm>
            <a:off x="4572000" y="987552"/>
            <a:ext cx="3566160" cy="14173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19"/>
          <p:cNvSpPr/>
          <p:nvPr/>
        </p:nvSpPr>
        <p:spPr>
          <a:xfrm>
            <a:off x="4645152" y="103327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19"/>
          <p:cNvSpPr/>
          <p:nvPr/>
        </p:nvSpPr>
        <p:spPr>
          <a:xfrm>
            <a:off x="4645152" y="1243584"/>
            <a:ext cx="3419856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Conceptual: Explain a realistic imputation-leakage scenario and its impact on a deployed model.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Coding: Write justification for using median over mean on a skewed feature in a credit-risk model.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19"/>
          <p:cNvSpPr/>
          <p:nvPr/>
        </p:nvSpPr>
        <p:spPr>
          <a:xfrm>
            <a:off x="640080" y="2496311"/>
            <a:ext cx="7498080" cy="88622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19"/>
          <p:cNvSpPr/>
          <p:nvPr/>
        </p:nvSpPr>
        <p:spPr>
          <a:xfrm>
            <a:off x="713232" y="2532888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19"/>
          <p:cNvSpPr/>
          <p:nvPr/>
        </p:nvSpPr>
        <p:spPr>
          <a:xfrm>
            <a:off x="713232" y="2715768"/>
            <a:ext cx="7351776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fit_imputer(train, num_cols, cat_cols):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{"num_median": {c: train[c].median() for c in num_cols},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"cat_mode": {c: train[c].mode(dropna=True)[0] for c in cat_cols}}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Missing Values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Detection, Quantification, and Basic Handling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Interpret different causes of missingness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Detect and summarize with isna/isnull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Decide when to drop rows/columns vs impute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mean/median/mode/constant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Create missingness indicators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Analyze a partially observed behavioral dataset.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Compare 'drop rows' vs 'impute + indicator' pipelines.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Justify strategy on a concrete feature.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Produce missingness summary and imputations.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2 · Data Cleaning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2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20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20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Duplicate Records</a:t>
            </a: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20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Entity vs Event and Aggregation Strategies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20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20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20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20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Distinguish entity vs event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duplicated and drop_duplicates with subsets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Design deduplication rules with business logic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Recognize leakage and bias 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Aggregate events to entity-level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20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20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20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0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Deduplicate and aggregate an event log dataset.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20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20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 questions plus deduplication coding task.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20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2 · Data Cleaning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2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2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What Duplicates Actually Mean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2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Not all duplicates are errors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21"/>
          <p:cNvSpPr/>
          <p:nvPr/>
        </p:nvSpPr>
        <p:spPr>
          <a:xfrm>
            <a:off x="640080" y="987551"/>
            <a:ext cx="2468880" cy="141103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21"/>
          <p:cNvSpPr/>
          <p:nvPr/>
        </p:nvSpPr>
        <p:spPr>
          <a:xfrm>
            <a:off x="713232" y="1033271"/>
            <a:ext cx="2322576" cy="25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Entity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21"/>
          <p:cNvSpPr/>
          <p:nvPr/>
        </p:nvSpPr>
        <p:spPr>
          <a:xfrm>
            <a:off x="713232" y="1243584"/>
            <a:ext cx="2322576" cy="96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Multiple rows for same real-world entity (e.g., same customer)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Arises from: system merges, multiple registrations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21"/>
          <p:cNvSpPr/>
          <p:nvPr/>
        </p:nvSpPr>
        <p:spPr>
          <a:xfrm>
            <a:off x="3246120" y="987551"/>
            <a:ext cx="2331720" cy="141103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21"/>
          <p:cNvSpPr/>
          <p:nvPr/>
        </p:nvSpPr>
        <p:spPr>
          <a:xfrm>
            <a:off x="3319272" y="1033271"/>
            <a:ext cx="2185416" cy="25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Event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1"/>
          <p:cNvSpPr/>
          <p:nvPr/>
        </p:nvSpPr>
        <p:spPr>
          <a:xfrm>
            <a:off x="3319272" y="1243584"/>
            <a:ext cx="2185416" cy="96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Multiple logs of same event (e.g., retries, re-sends)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May be valid or artifacts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21"/>
          <p:cNvSpPr/>
          <p:nvPr/>
        </p:nvSpPr>
        <p:spPr>
          <a:xfrm>
            <a:off x="5715000" y="987551"/>
            <a:ext cx="2423160" cy="141103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1"/>
          <p:cNvSpPr/>
          <p:nvPr/>
        </p:nvSpPr>
        <p:spPr>
          <a:xfrm>
            <a:off x="5788152" y="1033271"/>
            <a:ext cx="2276856" cy="256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Pipeline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21"/>
          <p:cNvSpPr/>
          <p:nvPr/>
        </p:nvSpPr>
        <p:spPr>
          <a:xfrm>
            <a:off x="5788152" y="1243584"/>
            <a:ext cx="2276856" cy="96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Re-ingested files, bad joins, concatenation mistakes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Almost always errors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21"/>
          <p:cNvSpPr/>
          <p:nvPr/>
        </p:nvSpPr>
        <p:spPr>
          <a:xfrm>
            <a:off x="640080" y="2630628"/>
            <a:ext cx="7498080" cy="141103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21"/>
          <p:cNvSpPr/>
          <p:nvPr/>
        </p:nvSpPr>
        <p:spPr>
          <a:xfrm>
            <a:off x="713232" y="2667204"/>
            <a:ext cx="7351776" cy="230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INSPECT RAW DUPLICATES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21"/>
          <p:cNvSpPr/>
          <p:nvPr/>
        </p:nvSpPr>
        <p:spPr>
          <a:xfrm>
            <a:off x="713232" y="2850085"/>
            <a:ext cx="7351776" cy="102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df_dups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pd.DataFrame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[1, 1, 2, 2, 2, 3],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event_time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["2024-01-01 10:00:00", "2024-01-01 10:00:00",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"2024-01-02 11:00:00", "2024-01-02 11:05:00", "2024-01-02 11:05:00", "2024-01-03"],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clicked_ad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": [1, 1, 0, 0, 0, 1]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2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22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22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Detecting Duplicates — Full-Row vs Subset-Based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22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The subset you choose encodes your uniqueness rule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22"/>
          <p:cNvSpPr/>
          <p:nvPr/>
        </p:nvSpPr>
        <p:spPr>
          <a:xfrm>
            <a:off x="640080" y="1047793"/>
            <a:ext cx="3749040" cy="104323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22"/>
          <p:cNvSpPr/>
          <p:nvPr/>
        </p:nvSpPr>
        <p:spPr>
          <a:xfrm>
            <a:off x="713232" y="1093512"/>
            <a:ext cx="3602736" cy="20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Full-Row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22"/>
          <p:cNvSpPr/>
          <p:nvPr/>
        </p:nvSpPr>
        <p:spPr>
          <a:xfrm>
            <a:off x="713232" y="1303824"/>
            <a:ext cx="3602736" cy="67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Use when duplicates are exact copies from ingestion errors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df.duplicated() checks all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22"/>
          <p:cNvSpPr/>
          <p:nvPr/>
        </p:nvSpPr>
        <p:spPr>
          <a:xfrm>
            <a:off x="4572000" y="1047793"/>
            <a:ext cx="3566160" cy="1043234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22"/>
          <p:cNvSpPr/>
          <p:nvPr/>
        </p:nvSpPr>
        <p:spPr>
          <a:xfrm>
            <a:off x="4645152" y="1093512"/>
            <a:ext cx="3419856" cy="20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Subset-Based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22"/>
          <p:cNvSpPr/>
          <p:nvPr/>
        </p:nvSpPr>
        <p:spPr>
          <a:xfrm>
            <a:off x="4645152" y="1303824"/>
            <a:ext cx="3419856" cy="678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Use when specific columns define uniqueness (user_id, event_time)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df.duplicated(subset=[...]) for business logic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22"/>
          <p:cNvSpPr/>
          <p:nvPr/>
        </p:nvSpPr>
        <p:spPr>
          <a:xfrm>
            <a:off x="640080" y="2233154"/>
            <a:ext cx="7498080" cy="104323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22"/>
          <p:cNvSpPr/>
          <p:nvPr/>
        </p:nvSpPr>
        <p:spPr>
          <a:xfrm>
            <a:off x="713232" y="2269731"/>
            <a:ext cx="7351776" cy="16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SUBSET DUPLICATE DETECTION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22"/>
          <p:cNvSpPr/>
          <p:nvPr/>
        </p:nvSpPr>
        <p:spPr>
          <a:xfrm>
            <a:off x="713232" y="2452611"/>
            <a:ext cx="7351776" cy="771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mask_full = df_dups.duplicated()                                # All columns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mask_subset = df_dups.duplicated(subset=["user_id", "event_time"])  # Business keys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print("Full-row duplicates:\n", df_dups[mask_full])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print("\nSubset duplicates (user_id, event_time):\n", df_dups[mask_subset])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2" name="Google Shape;462;p22" descr="A blue and yellow table with numbers and a few row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2912" y="3354917"/>
            <a:ext cx="2579300" cy="1719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8D1E62-26CB-6E89-F283-B9246BEEF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463" y="2897134"/>
            <a:ext cx="2185073" cy="5078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A18075-7330-41F2-BF2C-FB888D7ED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5113" y="501996"/>
            <a:ext cx="4479420" cy="228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80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4CDF7-BB16-15C3-AC1C-B426449FA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D542DC-D79F-676D-B6EB-4EE88B58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377" y="2934624"/>
            <a:ext cx="3395244" cy="7891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1C9ECE-3E68-5BD7-64A3-5EE108CC1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537" y="0"/>
            <a:ext cx="5694314" cy="29029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0BF3D5E-E5D4-0EA5-D2DC-41253FEE9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3633" y="3776687"/>
            <a:ext cx="3596732" cy="94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474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5E309C-53AC-DE01-36A4-B1ADFE7E6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C56612-4929-A932-EBC9-641441052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289" y="189762"/>
            <a:ext cx="4479420" cy="2283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CBE87E-C900-1F8E-9EC2-D3C2717D4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221" y="2670113"/>
            <a:ext cx="3399557" cy="11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06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CD543-F292-D1A7-03DC-F88FE7E3E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FD8609-F265-B996-AB0A-B7540E368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289" y="189762"/>
            <a:ext cx="4479420" cy="2283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1AB55B-D515-5A1B-10B2-EA1D485D0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3474" y="2571750"/>
            <a:ext cx="2517049" cy="8806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354003-EF9F-A015-7C3C-15C935820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5405" y="3550732"/>
            <a:ext cx="4213186" cy="110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038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2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2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2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Sorting Before Deduplication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23"/>
          <p:cNvSpPr/>
          <p:nvPr/>
        </p:nvSpPr>
        <p:spPr>
          <a:xfrm>
            <a:off x="640080" y="736092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Choosing which record represents the truth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23"/>
          <p:cNvSpPr/>
          <p:nvPr/>
        </p:nvSpPr>
        <p:spPr>
          <a:xfrm>
            <a:off x="640080" y="1181465"/>
            <a:ext cx="3749040" cy="116835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23"/>
          <p:cNvSpPr/>
          <p:nvPr/>
        </p:nvSpPr>
        <p:spPr>
          <a:xfrm>
            <a:off x="713232" y="1227185"/>
            <a:ext cx="3602736" cy="233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Common Policies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23"/>
          <p:cNvSpPr/>
          <p:nvPr/>
        </p:nvSpPr>
        <p:spPr>
          <a:xfrm>
            <a:off x="713232" y="1437497"/>
            <a:ext cx="3602736" cy="7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 earliest event (first timestamp)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 latest event (last timestamp)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 best-quality record (fewest missing)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 highest-value record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23"/>
          <p:cNvSpPr/>
          <p:nvPr/>
        </p:nvSpPr>
        <p:spPr>
          <a:xfrm>
            <a:off x="4572000" y="1181465"/>
            <a:ext cx="3566160" cy="1168350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23"/>
          <p:cNvSpPr/>
          <p:nvPr/>
        </p:nvSpPr>
        <p:spPr>
          <a:xfrm>
            <a:off x="4645152" y="1227185"/>
            <a:ext cx="3419856" cy="233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Why Sort First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23"/>
          <p:cNvSpPr/>
          <p:nvPr/>
        </p:nvSpPr>
        <p:spPr>
          <a:xfrm>
            <a:off x="4645152" y="1437497"/>
            <a:ext cx="3419856" cy="759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Sorting determines which row is 'first' or 'last'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Without sorting, order is arbitrary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Explicit sorting makes logic reproducible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23"/>
          <p:cNvSpPr/>
          <p:nvPr/>
        </p:nvSpPr>
        <p:spPr>
          <a:xfrm>
            <a:off x="640080" y="2468687"/>
            <a:ext cx="7498080" cy="134360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23"/>
          <p:cNvSpPr/>
          <p:nvPr/>
        </p:nvSpPr>
        <p:spPr>
          <a:xfrm>
            <a:off x="713232" y="2505263"/>
            <a:ext cx="7351776" cy="21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FIRST VS LAST BY TIME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23"/>
          <p:cNvSpPr/>
          <p:nvPr/>
        </p:nvSpPr>
        <p:spPr>
          <a:xfrm>
            <a:off x="713232" y="2688144"/>
            <a:ext cx="7351776" cy="99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df_sorted = df_dups.sort_values(["user_id", "event_time"])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keep_first = df_sorted.drop_duplicates(subset=["user_id", "event_time"], keep="first")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keep_last = df_sorted.drop_duplicates(subset=["user_id", "event_time"], keep="last")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print("Keep first:", len(keep_first), "Keep last:", len(keep_last))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2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2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2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Valid vs Invalid Duplicates and Leakage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2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Some duplicates should be aggregated, not removed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24"/>
          <p:cNvSpPr/>
          <p:nvPr/>
        </p:nvSpPr>
        <p:spPr>
          <a:xfrm>
            <a:off x="640080" y="1314654"/>
            <a:ext cx="3749040" cy="121813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24"/>
          <p:cNvSpPr/>
          <p:nvPr/>
        </p:nvSpPr>
        <p:spPr>
          <a:xfrm>
            <a:off x="713232" y="1360374"/>
            <a:ext cx="3602736" cy="22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Valid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24"/>
          <p:cNvSpPr/>
          <p:nvPr/>
        </p:nvSpPr>
        <p:spPr>
          <a:xfrm>
            <a:off x="713232" y="1570685"/>
            <a:ext cx="3602736" cy="83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Repeated events that really happened (e.g., two purchases)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Should be aggregated to features, not deleted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5" name="Google Shape;495;p24"/>
          <p:cNvSpPr/>
          <p:nvPr/>
        </p:nvSpPr>
        <p:spPr>
          <a:xfrm>
            <a:off x="4572000" y="1314654"/>
            <a:ext cx="3566160" cy="1218130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24"/>
          <p:cNvSpPr/>
          <p:nvPr/>
        </p:nvSpPr>
        <p:spPr>
          <a:xfrm>
            <a:off x="4645152" y="1360374"/>
            <a:ext cx="3419856" cy="221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Leakage Risk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24"/>
          <p:cNvSpPr/>
          <p:nvPr/>
        </p:nvSpPr>
        <p:spPr>
          <a:xfrm>
            <a:off x="4645152" y="1570685"/>
            <a:ext cx="3419856" cy="83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If same user appears with near-identical features in both train and test, metrics inflate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Always check user overlap across splits!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24"/>
          <p:cNvSpPr/>
          <p:nvPr/>
        </p:nvSpPr>
        <p:spPr>
          <a:xfrm>
            <a:off x="640080" y="2742273"/>
            <a:ext cx="7498080" cy="116276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24"/>
          <p:cNvSpPr/>
          <p:nvPr/>
        </p:nvSpPr>
        <p:spPr>
          <a:xfrm>
            <a:off x="713232" y="2778849"/>
            <a:ext cx="7351776" cy="19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CHECK USER OVERLAP ACROSS SPLITS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24"/>
          <p:cNvSpPr/>
          <p:nvPr/>
        </p:nvSpPr>
        <p:spPr>
          <a:xfrm>
            <a:off x="713232" y="2961728"/>
            <a:ext cx="7351776" cy="830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test_d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train_test_split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df_leak_dups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test_size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=0.5,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random_state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=42)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overlap = set(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train_d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"]).intersection(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test_d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print("User IDs in both train and test:", overlap)  # Should be empty for entity prediction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2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2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2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Aggregation Instead of Row Removal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5"/>
          <p:cNvSpPr/>
          <p:nvPr/>
        </p:nvSpPr>
        <p:spPr>
          <a:xfrm>
            <a:off x="640080" y="706833"/>
            <a:ext cx="7315200" cy="25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entity-level features from event logs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5"/>
          <p:cNvSpPr/>
          <p:nvPr/>
        </p:nvSpPr>
        <p:spPr>
          <a:xfrm>
            <a:off x="640080" y="965610"/>
            <a:ext cx="3749040" cy="122003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5"/>
          <p:cNvSpPr/>
          <p:nvPr/>
        </p:nvSpPr>
        <p:spPr>
          <a:xfrm>
            <a:off x="713232" y="1011330"/>
            <a:ext cx="3602736" cy="244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Typical Aggregates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5"/>
          <p:cNvSpPr/>
          <p:nvPr/>
        </p:nvSpPr>
        <p:spPr>
          <a:xfrm>
            <a:off x="713232" y="1221642"/>
            <a:ext cx="3602736" cy="7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Event counts (total interactions)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Days active, date ranges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Max/min timestamps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Any/ever outcomes ('ever clicked')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5"/>
          <p:cNvSpPr/>
          <p:nvPr/>
        </p:nvSpPr>
        <p:spPr>
          <a:xfrm>
            <a:off x="4572000" y="965610"/>
            <a:ext cx="3566160" cy="122003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5"/>
          <p:cNvSpPr/>
          <p:nvPr/>
        </p:nvSpPr>
        <p:spPr>
          <a:xfrm>
            <a:off x="4645152" y="1011330"/>
            <a:ext cx="3419856" cy="244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ML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5"/>
          <p:cNvSpPr/>
          <p:nvPr/>
        </p:nvSpPr>
        <p:spPr>
          <a:xfrm>
            <a:off x="4645152" y="1221642"/>
            <a:ext cx="3419856" cy="7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Models operate on stable per-entity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Reduces noise from duplicate events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More interpretable feature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25"/>
          <p:cNvSpPr/>
          <p:nvPr/>
        </p:nvSpPr>
        <p:spPr>
          <a:xfrm>
            <a:off x="640080" y="2249574"/>
            <a:ext cx="7498080" cy="125648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25"/>
          <p:cNvSpPr/>
          <p:nvPr/>
        </p:nvSpPr>
        <p:spPr>
          <a:xfrm>
            <a:off x="713232" y="2286149"/>
            <a:ext cx="7351776" cy="219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SIMPLE USER-LEVEL AGGREGATION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25"/>
          <p:cNvSpPr/>
          <p:nvPr/>
        </p:nvSpPr>
        <p:spPr>
          <a:xfrm>
            <a:off x="713232" y="2469030"/>
            <a:ext cx="7351776" cy="103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df_agg = (df_dups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.groupby("user_id")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.agg(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events=("event_time", "count"),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clicked_any=("clicked_ad", "max")  # 1 if ever clicked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r>
              <a:rPr lang="en-US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.reset_index())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print(df_agg)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0" name="Google Shape;520;p25" descr="A diagram of a deduplication strategy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97753" y="3542631"/>
            <a:ext cx="2348493" cy="1565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What Missing Values Represent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Missing values encode multiple real-world situations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640080" y="1022586"/>
            <a:ext cx="3749040" cy="105156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713232" y="1068306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Typical Meanings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713232" y="1278618"/>
            <a:ext cx="3602736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Never collected (sensor offline, survey skipped)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Not applicable (field doesn't logically apply)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Withheld (privacy, 'prefer not to say')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Mis-encoded ('N/A', 'not reported', -999)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4572000" y="1022586"/>
            <a:ext cx="3566160" cy="1051560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4645152" y="1068306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Statistical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4645152" y="1278618"/>
            <a:ext cx="3419856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Non-random missingness biases means, variances, correlations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Sentinel values used as numbers can dominate averages and regression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640080" y="2182392"/>
            <a:ext cx="7498080" cy="127945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13232" y="2218968"/>
            <a:ext cx="7351776" cy="219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CONSTRUCTING DIFFERENT MISSING PATTERNS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713232" y="2401849"/>
            <a:ext cx="7351776" cy="91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df_missing = pd.DataFrame({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"user_id": [1, 2, 3, 4, 5, 6],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"income_reported": ["55000", "62000", "N/A", "not reported", None, "0"],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"pregnancy_weeks": [None, None, 20, 32, None, 0],   # Not applicable vs real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"age": [25, 30, np.nan, 40, 35, 28]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3" descr="A blue and orange squares with white text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3244" y="3498422"/>
            <a:ext cx="2397512" cy="1598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>
          <a:extLst>
            <a:ext uri="{FF2B5EF4-FFF2-40B4-BE49-F238E27FC236}">
              <a16:creationId xmlns:a16="http://schemas.microsoft.com/office/drawing/2014/main" id="{BFD2FE14-9CF8-04BC-7630-7E772E9D9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5">
            <a:extLst>
              <a:ext uri="{FF2B5EF4-FFF2-40B4-BE49-F238E27FC236}">
                <a16:creationId xmlns:a16="http://schemas.microsoft.com/office/drawing/2014/main" id="{20D9A8EE-03CB-68AC-F14C-92EF9BAF3899}"/>
              </a:ext>
            </a:extLst>
          </p:cNvPr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25">
            <a:extLst>
              <a:ext uri="{FF2B5EF4-FFF2-40B4-BE49-F238E27FC236}">
                <a16:creationId xmlns:a16="http://schemas.microsoft.com/office/drawing/2014/main" id="{9E77EA3E-354E-6A07-C0B9-E200BEABADE9}"/>
              </a:ext>
            </a:extLst>
          </p:cNvPr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25">
            <a:extLst>
              <a:ext uri="{FF2B5EF4-FFF2-40B4-BE49-F238E27FC236}">
                <a16:creationId xmlns:a16="http://schemas.microsoft.com/office/drawing/2014/main" id="{36726515-DD2A-6F7A-8D31-7CC8DE45611B}"/>
              </a:ext>
            </a:extLst>
          </p:cNvPr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25">
            <a:extLst>
              <a:ext uri="{FF2B5EF4-FFF2-40B4-BE49-F238E27FC236}">
                <a16:creationId xmlns:a16="http://schemas.microsoft.com/office/drawing/2014/main" id="{222C9ECB-AC4B-5F59-51F7-722282191570}"/>
              </a:ext>
            </a:extLst>
          </p:cNvPr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Aggregation Instead of Row Removal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25">
            <a:extLst>
              <a:ext uri="{FF2B5EF4-FFF2-40B4-BE49-F238E27FC236}">
                <a16:creationId xmlns:a16="http://schemas.microsoft.com/office/drawing/2014/main" id="{409A0AF8-E642-4F21-6264-063608853918}"/>
              </a:ext>
            </a:extLst>
          </p:cNvPr>
          <p:cNvSpPr/>
          <p:nvPr/>
        </p:nvSpPr>
        <p:spPr>
          <a:xfrm>
            <a:off x="640080" y="706833"/>
            <a:ext cx="7315200" cy="255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entity-level features from event logs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25">
            <a:extLst>
              <a:ext uri="{FF2B5EF4-FFF2-40B4-BE49-F238E27FC236}">
                <a16:creationId xmlns:a16="http://schemas.microsoft.com/office/drawing/2014/main" id="{EB690286-5216-A289-3D6A-80E1630C6EAC}"/>
              </a:ext>
            </a:extLst>
          </p:cNvPr>
          <p:cNvSpPr/>
          <p:nvPr/>
        </p:nvSpPr>
        <p:spPr>
          <a:xfrm>
            <a:off x="640080" y="965610"/>
            <a:ext cx="3749040" cy="122003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25">
            <a:extLst>
              <a:ext uri="{FF2B5EF4-FFF2-40B4-BE49-F238E27FC236}">
                <a16:creationId xmlns:a16="http://schemas.microsoft.com/office/drawing/2014/main" id="{AFC9AD44-E459-0E75-0E86-7C203BDBC506}"/>
              </a:ext>
            </a:extLst>
          </p:cNvPr>
          <p:cNvSpPr/>
          <p:nvPr/>
        </p:nvSpPr>
        <p:spPr>
          <a:xfrm>
            <a:off x="713232" y="1011330"/>
            <a:ext cx="3602736" cy="244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Typical Aggregates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25">
            <a:extLst>
              <a:ext uri="{FF2B5EF4-FFF2-40B4-BE49-F238E27FC236}">
                <a16:creationId xmlns:a16="http://schemas.microsoft.com/office/drawing/2014/main" id="{DCAEA6F6-09DB-CFAB-5F91-6D460ECA3071}"/>
              </a:ext>
            </a:extLst>
          </p:cNvPr>
          <p:cNvSpPr/>
          <p:nvPr/>
        </p:nvSpPr>
        <p:spPr>
          <a:xfrm>
            <a:off x="713232" y="1221642"/>
            <a:ext cx="3602736" cy="7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Event counts (total interactions)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Days active, date ranges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Max/min timestamps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Any/ever outcomes ('ever clicked')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5">
            <a:extLst>
              <a:ext uri="{FF2B5EF4-FFF2-40B4-BE49-F238E27FC236}">
                <a16:creationId xmlns:a16="http://schemas.microsoft.com/office/drawing/2014/main" id="{605CB25D-89E8-F440-9F0B-081582B3413F}"/>
              </a:ext>
            </a:extLst>
          </p:cNvPr>
          <p:cNvSpPr/>
          <p:nvPr/>
        </p:nvSpPr>
        <p:spPr>
          <a:xfrm>
            <a:off x="4572000" y="965610"/>
            <a:ext cx="3566160" cy="122003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5">
            <a:extLst>
              <a:ext uri="{FF2B5EF4-FFF2-40B4-BE49-F238E27FC236}">
                <a16:creationId xmlns:a16="http://schemas.microsoft.com/office/drawing/2014/main" id="{277E2A12-1966-E1C7-A0FF-9AC606BA8E64}"/>
              </a:ext>
            </a:extLst>
          </p:cNvPr>
          <p:cNvSpPr/>
          <p:nvPr/>
        </p:nvSpPr>
        <p:spPr>
          <a:xfrm>
            <a:off x="4645152" y="1011330"/>
            <a:ext cx="3419856" cy="244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ML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5">
            <a:extLst>
              <a:ext uri="{FF2B5EF4-FFF2-40B4-BE49-F238E27FC236}">
                <a16:creationId xmlns:a16="http://schemas.microsoft.com/office/drawing/2014/main" id="{738811C8-BA0D-49F7-07E7-A55DFF50902D}"/>
              </a:ext>
            </a:extLst>
          </p:cNvPr>
          <p:cNvSpPr/>
          <p:nvPr/>
        </p:nvSpPr>
        <p:spPr>
          <a:xfrm>
            <a:off x="4645152" y="1221642"/>
            <a:ext cx="3419856" cy="793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Models operate on stable per-entity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Reduces noise from duplicate events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More interpretable feature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25">
            <a:extLst>
              <a:ext uri="{FF2B5EF4-FFF2-40B4-BE49-F238E27FC236}">
                <a16:creationId xmlns:a16="http://schemas.microsoft.com/office/drawing/2014/main" id="{2F888AAB-2DA0-7F03-EBBC-D34BF8F5682B}"/>
              </a:ext>
            </a:extLst>
          </p:cNvPr>
          <p:cNvSpPr/>
          <p:nvPr/>
        </p:nvSpPr>
        <p:spPr>
          <a:xfrm>
            <a:off x="640080" y="2249574"/>
            <a:ext cx="7498080" cy="125648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25">
            <a:extLst>
              <a:ext uri="{FF2B5EF4-FFF2-40B4-BE49-F238E27FC236}">
                <a16:creationId xmlns:a16="http://schemas.microsoft.com/office/drawing/2014/main" id="{877A68EB-CC99-AC25-82AC-2568F6CDCE98}"/>
              </a:ext>
            </a:extLst>
          </p:cNvPr>
          <p:cNvSpPr/>
          <p:nvPr/>
        </p:nvSpPr>
        <p:spPr>
          <a:xfrm>
            <a:off x="713232" y="2286149"/>
            <a:ext cx="7351776" cy="219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SIMPLE USER-LEVEL AGGREGATION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25">
            <a:extLst>
              <a:ext uri="{FF2B5EF4-FFF2-40B4-BE49-F238E27FC236}">
                <a16:creationId xmlns:a16="http://schemas.microsoft.com/office/drawing/2014/main" id="{076F59A7-2EEC-CD4F-4092-6A4282978165}"/>
              </a:ext>
            </a:extLst>
          </p:cNvPr>
          <p:cNvSpPr/>
          <p:nvPr/>
        </p:nvSpPr>
        <p:spPr>
          <a:xfrm>
            <a:off x="713232" y="2469030"/>
            <a:ext cx="7351776" cy="103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df_agg = (df_dups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.groupby("user_id")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.agg(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events=("event_time", "count"),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clicked_any=("clicked_ad", "max")  # 1 if ever clicked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)</a:t>
            </a:r>
            <a:r>
              <a:rPr lang="en-US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.reset_index())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print(df_agg)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43E922-59FC-83EA-392C-D18A5DB8E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389" y="3569990"/>
            <a:ext cx="2736701" cy="1521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288E40-DF9D-65DB-4FE6-4818DC395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7870" y="3735236"/>
            <a:ext cx="2943636" cy="1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09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2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2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8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2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Duplicates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2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Deduplicate and aggregate transaction 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26"/>
          <p:cNvSpPr/>
          <p:nvPr/>
        </p:nvSpPr>
        <p:spPr>
          <a:xfrm>
            <a:off x="640080" y="987552"/>
            <a:ext cx="3749040" cy="141732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26"/>
          <p:cNvSpPr/>
          <p:nvPr/>
        </p:nvSpPr>
        <p:spPr>
          <a:xfrm>
            <a:off x="777240" y="1051560"/>
            <a:ext cx="34747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26"/>
          <p:cNvSpPr/>
          <p:nvPr/>
        </p:nvSpPr>
        <p:spPr>
          <a:xfrm>
            <a:off x="777240" y="1280160"/>
            <a:ext cx="3474720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Start from transaction/clickstream dataset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Remove exact full-row duplicates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Define uniqueness rule (user, day, product)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Sort and apply drop_duplicates with subset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Aggregate to entity-level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6. Compare model on raw events vs aggregated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26"/>
          <p:cNvSpPr/>
          <p:nvPr/>
        </p:nvSpPr>
        <p:spPr>
          <a:xfrm>
            <a:off x="4572000" y="987552"/>
            <a:ext cx="3566160" cy="14173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26"/>
          <p:cNvSpPr/>
          <p:nvPr/>
        </p:nvSpPr>
        <p:spPr>
          <a:xfrm>
            <a:off x="4645152" y="103327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26"/>
          <p:cNvSpPr/>
          <p:nvPr/>
        </p:nvSpPr>
        <p:spPr>
          <a:xfrm>
            <a:off x="4645152" y="1243584"/>
            <a:ext cx="3419856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Conceptual: Explain how event duplicates could inflate click-through rate metrics.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Coding: Implement per-user aggregation with event count and 'ever clicked' flags for a churn model.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"/>
          <p:cNvSpPr/>
          <p:nvPr/>
        </p:nvSpPr>
        <p:spPr>
          <a:xfrm>
            <a:off x="640080" y="2496311"/>
            <a:ext cx="7498080" cy="90852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"/>
          <p:cNvSpPr/>
          <p:nvPr/>
        </p:nvSpPr>
        <p:spPr>
          <a:xfrm>
            <a:off x="713232" y="2532888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"/>
          <p:cNvSpPr/>
          <p:nvPr/>
        </p:nvSpPr>
        <p:spPr>
          <a:xfrm>
            <a:off x="713232" y="2715768"/>
            <a:ext cx="7351776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deduplicate_events(df, subset_cols, sort_cols, keep="last"):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df_sorted = df.sort_values(sort_cols)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df_sorted.drop_duplicates(subset=subset_cols, keep=keep)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2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7"/>
          <p:cNvSpPr/>
          <p:nvPr/>
        </p:nvSpPr>
        <p:spPr>
          <a:xfrm>
            <a:off x="640080" y="11430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400"/>
              <a:buFont typeface="Calibri"/>
              <a:buNone/>
            </a:pPr>
            <a:r>
              <a:rPr lang="en-US" sz="14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7"/>
          <p:cNvSpPr/>
          <p:nvPr/>
        </p:nvSpPr>
        <p:spPr>
          <a:xfrm>
            <a:off x="640080" y="1463040"/>
            <a:ext cx="73152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 Types &amp; Type Consistency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p27"/>
          <p:cNvSpPr/>
          <p:nvPr/>
        </p:nvSpPr>
        <p:spPr>
          <a:xfrm>
            <a:off x="640080" y="2057400"/>
            <a:ext cx="73152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None/>
            </a:pPr>
            <a:r>
              <a:rPr lang="en-US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Schema Stability Across Training and Production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7"/>
          <p:cNvSpPr/>
          <p:nvPr/>
        </p:nvSpPr>
        <p:spPr>
          <a:xfrm>
            <a:off x="64008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7"/>
          <p:cNvSpPr/>
          <p:nvPr/>
        </p:nvSpPr>
        <p:spPr>
          <a:xfrm>
            <a:off x="640080" y="2487168"/>
            <a:ext cx="45720" cy="187452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27"/>
          <p:cNvSpPr/>
          <p:nvPr/>
        </p:nvSpPr>
        <p:spPr>
          <a:xfrm>
            <a:off x="80467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27"/>
          <p:cNvSpPr/>
          <p:nvPr/>
        </p:nvSpPr>
        <p:spPr>
          <a:xfrm>
            <a:off x="804672" y="2770632"/>
            <a:ext cx="3383280" cy="1508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Inspect and understand pandas </a:t>
            </a:r>
            <a:r>
              <a:rPr lang="en-US" sz="1000" dirty="0" err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dtypes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Convert numeric strings and currencies safely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Handle mixed-type columns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Parse datetimes and extract features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Ensure schema stability in pipelines</a:t>
            </a:r>
            <a:endParaRPr sz="1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27"/>
          <p:cNvSpPr/>
          <p:nvPr/>
        </p:nvSpPr>
        <p:spPr>
          <a:xfrm>
            <a:off x="4480560" y="2487168"/>
            <a:ext cx="3657600" cy="18745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5" name="Google Shape;555;p27"/>
          <p:cNvSpPr/>
          <p:nvPr/>
        </p:nvSpPr>
        <p:spPr>
          <a:xfrm>
            <a:off x="4480560" y="2487168"/>
            <a:ext cx="45720" cy="187452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27"/>
          <p:cNvSpPr/>
          <p:nvPr/>
        </p:nvSpPr>
        <p:spPr>
          <a:xfrm>
            <a:off x="4645152" y="256032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27"/>
          <p:cNvSpPr/>
          <p:nvPr/>
        </p:nvSpPr>
        <p:spPr>
          <a:xfrm>
            <a:off x="4645152" y="2770632"/>
            <a:ext cx="338328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Normalize a messy schema into a clean, typed feature table.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27"/>
          <p:cNvSpPr/>
          <p:nvPr/>
        </p:nvSpPr>
        <p:spPr>
          <a:xfrm>
            <a:off x="4645152" y="3566160"/>
            <a:ext cx="338328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27"/>
          <p:cNvSpPr/>
          <p:nvPr/>
        </p:nvSpPr>
        <p:spPr>
          <a:xfrm>
            <a:off x="4645152" y="3776472"/>
            <a:ext cx="3383280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Explain type mismatch impact on production.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Implement production-ready normalize_schema().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27"/>
          <p:cNvSpPr/>
          <p:nvPr/>
        </p:nvSpPr>
        <p:spPr>
          <a:xfrm>
            <a:off x="640080" y="4663440"/>
            <a:ext cx="45720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2 · Data Cleaning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2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2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Incorrect Types Break ML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2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String numerics and unparsed dates cause silent failures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28"/>
          <p:cNvSpPr/>
          <p:nvPr/>
        </p:nvSpPr>
        <p:spPr>
          <a:xfrm>
            <a:off x="640080" y="1170432"/>
            <a:ext cx="3749040" cy="120015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713232" y="1216151"/>
            <a:ext cx="3602736" cy="218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Problems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713232" y="1426464"/>
            <a:ext cx="3602736" cy="81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Aggregations on string numerics concatenate instead of summing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Mixed-type columns become 'object', hiding structure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Broken datetime parsing → NaT and missing temporal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8"/>
          <p:cNvSpPr/>
          <p:nvPr/>
        </p:nvSpPr>
        <p:spPr>
          <a:xfrm>
            <a:off x="4572000" y="1170432"/>
            <a:ext cx="3566160" cy="1200150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28"/>
          <p:cNvSpPr/>
          <p:nvPr/>
        </p:nvSpPr>
        <p:spPr>
          <a:xfrm>
            <a:off x="4645152" y="1216151"/>
            <a:ext cx="3419856" cy="218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Pipeline Risk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4645152" y="1426464"/>
            <a:ext cx="3419856" cy="81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Downstream systems expect specific dtypes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Mismatches cause crashes or subtle performance loss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Training/production schema drift is common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28"/>
          <p:cNvSpPr/>
          <p:nvPr/>
        </p:nvSpPr>
        <p:spPr>
          <a:xfrm>
            <a:off x="640080" y="2571750"/>
            <a:ext cx="7498080" cy="96012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713232" y="2608326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TYPE INSPECTION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28"/>
          <p:cNvSpPr/>
          <p:nvPr/>
        </p:nvSpPr>
        <p:spPr>
          <a:xfrm>
            <a:off x="713232" y="2791206"/>
            <a:ext cx="735177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df_types = pd.DataFrame({"age": ["25", "30", "40"], 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"income": ["$55,000", "$62,000", "not reported"],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"signup_date": ["2024-01-01", "01/03/2024", "2024-13-01"]})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print(df_types.dtypes)  # All object! Need conversion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B3FDA7-FA66-1786-966A-04B1EE0ED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358" y="3622597"/>
            <a:ext cx="1509720" cy="70094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9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2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2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2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Numeric Strings → Numbers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2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pd.to_numeric(errors='coerce') for robust conversion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p29"/>
          <p:cNvSpPr/>
          <p:nvPr/>
        </p:nvSpPr>
        <p:spPr>
          <a:xfrm>
            <a:off x="640080" y="1028421"/>
            <a:ext cx="3749040" cy="93045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p29"/>
          <p:cNvSpPr/>
          <p:nvPr/>
        </p:nvSpPr>
        <p:spPr>
          <a:xfrm>
            <a:off x="713232" y="1074142"/>
            <a:ext cx="3602736" cy="186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p29"/>
          <p:cNvSpPr/>
          <p:nvPr/>
        </p:nvSpPr>
        <p:spPr>
          <a:xfrm>
            <a:off x="713232" y="1284454"/>
            <a:ext cx="3602736" cy="60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Robust to messy entries like 'not reported', empty strings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Unexpected tokens become NaN instead of throwing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Downstream missing-value logic handles NaN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29"/>
          <p:cNvSpPr/>
          <p:nvPr/>
        </p:nvSpPr>
        <p:spPr>
          <a:xfrm>
            <a:off x="4498849" y="1028421"/>
            <a:ext cx="3639311" cy="930459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29"/>
          <p:cNvSpPr/>
          <p:nvPr/>
        </p:nvSpPr>
        <p:spPr>
          <a:xfrm>
            <a:off x="4572000" y="1079321"/>
            <a:ext cx="3419856" cy="186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Post-Step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29"/>
          <p:cNvSpPr/>
          <p:nvPr/>
        </p:nvSpPr>
        <p:spPr>
          <a:xfrm>
            <a:off x="4498849" y="1295187"/>
            <a:ext cx="3785616" cy="604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Always inspect how many values became NaN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Large NaN count may indicate wrong column identified as numeric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conversions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29"/>
          <p:cNvSpPr/>
          <p:nvPr/>
        </p:nvSpPr>
        <p:spPr>
          <a:xfrm>
            <a:off x="640080" y="2077404"/>
            <a:ext cx="7498080" cy="99379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29"/>
          <p:cNvSpPr/>
          <p:nvPr/>
        </p:nvSpPr>
        <p:spPr>
          <a:xfrm>
            <a:off x="713232" y="2113980"/>
            <a:ext cx="7351776" cy="21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SAFE NUMERIC CONVERSION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29"/>
          <p:cNvSpPr/>
          <p:nvPr/>
        </p:nvSpPr>
        <p:spPr>
          <a:xfrm>
            <a:off x="713232" y="2296860"/>
            <a:ext cx="7351776" cy="993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df_num = pd.DataFrame({"age_raw": ["25", "30", "not reported", "40", ""]})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df_num["age"] = pd.to_numeric(df_num["age_raw"],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print(df_num)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print("\nMissing ages:", df_num["age"].isna().sum())  # 2 became NaN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9" name="Google Shape;599;p29" descr="A diagram of a type conversion pipeline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7867" y="3107770"/>
            <a:ext cx="2968265" cy="1978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0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30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30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30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Currency Cleaning to Numeric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30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Strip symbols and commas before conversion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30"/>
          <p:cNvSpPr/>
          <p:nvPr/>
        </p:nvSpPr>
        <p:spPr>
          <a:xfrm>
            <a:off x="713232" y="1130664"/>
            <a:ext cx="3749040" cy="1212955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1" name="Google Shape;611;p30"/>
          <p:cNvSpPr/>
          <p:nvPr/>
        </p:nvSpPr>
        <p:spPr>
          <a:xfrm>
            <a:off x="786384" y="1176384"/>
            <a:ext cx="3602736" cy="242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Steps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" name="Google Shape;612;p30"/>
          <p:cNvSpPr/>
          <p:nvPr/>
        </p:nvSpPr>
        <p:spPr>
          <a:xfrm>
            <a:off x="786384" y="1386696"/>
            <a:ext cx="3602736" cy="788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Remove non-numeric characters (keep . and -)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Convert with to_numeric(errors='coerce')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Treat failed parses as missing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Validate result ranges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30"/>
          <p:cNvSpPr/>
          <p:nvPr/>
        </p:nvSpPr>
        <p:spPr>
          <a:xfrm>
            <a:off x="4645152" y="1130664"/>
            <a:ext cx="3566160" cy="1212955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30"/>
          <p:cNvSpPr/>
          <p:nvPr/>
        </p:nvSpPr>
        <p:spPr>
          <a:xfrm>
            <a:off x="4718304" y="1176384"/>
            <a:ext cx="3419856" cy="242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Common Issues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30"/>
          <p:cNvSpPr/>
          <p:nvPr/>
        </p:nvSpPr>
        <p:spPr>
          <a:xfrm>
            <a:off x="4718304" y="1386696"/>
            <a:ext cx="3419856" cy="788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Mixed currency symbols ($, €, USD)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Thousand separators (, vs .)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Text mixed with numbers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Negative values in parentheses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30"/>
          <p:cNvSpPr/>
          <p:nvPr/>
        </p:nvSpPr>
        <p:spPr>
          <a:xfrm>
            <a:off x="713232" y="2505019"/>
            <a:ext cx="7498080" cy="13948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30"/>
          <p:cNvSpPr/>
          <p:nvPr/>
        </p:nvSpPr>
        <p:spPr>
          <a:xfrm>
            <a:off x="786384" y="2541595"/>
            <a:ext cx="7351776" cy="21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CURRENCY CLEANING FUNCTION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30"/>
          <p:cNvSpPr/>
          <p:nvPr/>
        </p:nvSpPr>
        <p:spPr>
          <a:xfrm>
            <a:off x="786384" y="2724475"/>
            <a:ext cx="7351776" cy="1031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clean_currency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(s: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cleaned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(r"[^0-9.\-]", "", regex=True)  # Keep digits, dot, minus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pd.to_numeric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(cleaned, errors="coerce")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df_curr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income_num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clean_currency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df_curr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["income"])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4903C2-B380-C379-7E78-213F523D3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297662"/>
              </p:ext>
            </p:extLst>
          </p:nvPr>
        </p:nvGraphicFramePr>
        <p:xfrm>
          <a:off x="640144" y="2364828"/>
          <a:ext cx="7863711" cy="2454636"/>
        </p:xfrm>
        <a:graphic>
          <a:graphicData uri="http://schemas.openxmlformats.org/drawingml/2006/table">
            <a:tbl>
              <a:tblPr/>
              <a:tblGrid>
                <a:gridCol w="2621237">
                  <a:extLst>
                    <a:ext uri="{9D8B030D-6E8A-4147-A177-3AD203B41FA5}">
                      <a16:colId xmlns:a16="http://schemas.microsoft.com/office/drawing/2014/main" val="791347554"/>
                    </a:ext>
                  </a:extLst>
                </a:gridCol>
                <a:gridCol w="2621237">
                  <a:extLst>
                    <a:ext uri="{9D8B030D-6E8A-4147-A177-3AD203B41FA5}">
                      <a16:colId xmlns:a16="http://schemas.microsoft.com/office/drawing/2014/main" val="2026159007"/>
                    </a:ext>
                  </a:extLst>
                </a:gridCol>
                <a:gridCol w="2621237">
                  <a:extLst>
                    <a:ext uri="{9D8B030D-6E8A-4147-A177-3AD203B41FA5}">
                      <a16:colId xmlns:a16="http://schemas.microsoft.com/office/drawing/2014/main" val="2433085443"/>
                    </a:ext>
                  </a:extLst>
                </a:gridCol>
              </a:tblGrid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Original value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After </a:t>
                      </a:r>
                      <a:r>
                        <a:rPr lang="en-US">
                          <a:latin typeface="Courier New" panose="02070309020205020404" pitchFamily="49" charset="0"/>
                        </a:rPr>
                        <a:t>replace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After </a:t>
                      </a:r>
                      <a:r>
                        <a:rPr lang="en-US">
                          <a:latin typeface="Courier New" panose="02070309020205020404" pitchFamily="49" charset="0"/>
                        </a:rPr>
                        <a:t>to_numeric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6552470"/>
                  </a:ext>
                </a:extLst>
              </a:tr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urier New" panose="02070309020205020404" pitchFamily="49" charset="0"/>
                        </a:rPr>
                        <a:t>"$1,200"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"1200"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1200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9212781"/>
                  </a:ext>
                </a:extLst>
              </a:tr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urier New" panose="02070309020205020404" pitchFamily="49" charset="0"/>
                        </a:rPr>
                        <a:t>"USD -50"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urier New" panose="02070309020205020404" pitchFamily="49" charset="0"/>
                        </a:rPr>
                        <a:t>"-50"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-50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1829855"/>
                  </a:ext>
                </a:extLst>
              </a:tr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urier New" panose="02070309020205020404" pitchFamily="49" charset="0"/>
                        </a:rPr>
                        <a:t>"1,234.56"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urier New" panose="02070309020205020404" pitchFamily="49" charset="0"/>
                        </a:rPr>
                        <a:t>"1234.56"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1234.56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978107"/>
                  </a:ext>
                </a:extLst>
              </a:tr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"300"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"300"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300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511709"/>
                  </a:ext>
                </a:extLst>
              </a:tr>
              <a:tr h="40910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"not reported"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>
                          <a:latin typeface="Courier New" panose="02070309020205020404" pitchFamily="49" charset="0"/>
                        </a:rPr>
                        <a:t>""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err="1">
                          <a:latin typeface="Courier New" panose="02070309020205020404" pitchFamily="49" charset="0"/>
                        </a:rPr>
                        <a:t>NaN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8524642"/>
                  </a:ext>
                </a:extLst>
              </a:tr>
            </a:tbl>
          </a:graphicData>
        </a:graphic>
      </p:graphicFrame>
      <p:sp>
        <p:nvSpPr>
          <p:cNvPr id="8" name="Google Shape;616;p30">
            <a:extLst>
              <a:ext uri="{FF2B5EF4-FFF2-40B4-BE49-F238E27FC236}">
                <a16:creationId xmlns:a16="http://schemas.microsoft.com/office/drawing/2014/main" id="{4E46F299-8B08-B9FA-A73B-2BC63378C221}"/>
              </a:ext>
            </a:extLst>
          </p:cNvPr>
          <p:cNvSpPr/>
          <p:nvPr/>
        </p:nvSpPr>
        <p:spPr>
          <a:xfrm>
            <a:off x="822960" y="665708"/>
            <a:ext cx="7498080" cy="139489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618;p30">
            <a:extLst>
              <a:ext uri="{FF2B5EF4-FFF2-40B4-BE49-F238E27FC236}">
                <a16:creationId xmlns:a16="http://schemas.microsoft.com/office/drawing/2014/main" id="{F6D5341F-D859-EAED-83C1-B61C0976363F}"/>
              </a:ext>
            </a:extLst>
          </p:cNvPr>
          <p:cNvSpPr/>
          <p:nvPr/>
        </p:nvSpPr>
        <p:spPr>
          <a:xfrm>
            <a:off x="896112" y="885164"/>
            <a:ext cx="7351776" cy="1031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clean_currency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(s: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 -&gt;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pd.Series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cleaned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s.str.replace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(r"[^0-9.\-]", "", regex=True)  # Keep digits, dot, minus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pd.to_numeric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(cleaned, errors="coerce")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df_curr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income_num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clean_currency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df_curr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["income"])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66502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1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31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31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31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Mixed-Type Columns and Coercion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8" name="Google Shape;628;p31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Normalize before modeling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31"/>
          <p:cNvSpPr/>
          <p:nvPr/>
        </p:nvSpPr>
        <p:spPr>
          <a:xfrm>
            <a:off x="640080" y="1225445"/>
            <a:ext cx="3749040" cy="1130378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0" name="Google Shape;630;p31"/>
          <p:cNvSpPr/>
          <p:nvPr/>
        </p:nvSpPr>
        <p:spPr>
          <a:xfrm>
            <a:off x="713232" y="1271165"/>
            <a:ext cx="3602736" cy="226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Approach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1" name="Google Shape;631;p31"/>
          <p:cNvSpPr/>
          <p:nvPr/>
        </p:nvSpPr>
        <p:spPr>
          <a:xfrm>
            <a:off x="713232" y="1481477"/>
            <a:ext cx="3602736" cy="73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Cast to string first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Replace known tokens ('N/A', 'unknown') with NaN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Convert to numeric with errors='coerce'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4. Result: clean numeric or NaN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31"/>
          <p:cNvSpPr/>
          <p:nvPr/>
        </p:nvSpPr>
        <p:spPr>
          <a:xfrm>
            <a:off x="4572000" y="1225445"/>
            <a:ext cx="3566160" cy="1130378"/>
          </a:xfrm>
          <a:prstGeom prst="rect">
            <a:avLst/>
          </a:prstGeom>
          <a:solidFill>
            <a:srgbClr val="F5F0FA"/>
          </a:solidFill>
          <a:ln w="12700" cap="flat" cmpd="sng">
            <a:solidFill>
              <a:srgbClr val="9B59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31"/>
          <p:cNvSpPr/>
          <p:nvPr/>
        </p:nvSpPr>
        <p:spPr>
          <a:xfrm>
            <a:off x="4645152" y="1271165"/>
            <a:ext cx="3419856" cy="226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Why Cast to String First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31"/>
          <p:cNvSpPr/>
          <p:nvPr/>
        </p:nvSpPr>
        <p:spPr>
          <a:xfrm>
            <a:off x="4645152" y="1481477"/>
            <a:ext cx="3419856" cy="73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Ensures consistent handling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Avoids type errors on mixed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Makes replacement reliable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31"/>
          <p:cNvSpPr/>
          <p:nvPr/>
        </p:nvSpPr>
        <p:spPr>
          <a:xfrm>
            <a:off x="640080" y="2572400"/>
            <a:ext cx="7498080" cy="129993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31"/>
          <p:cNvSpPr/>
          <p:nvPr/>
        </p:nvSpPr>
        <p:spPr>
          <a:xfrm>
            <a:off x="713232" y="2608977"/>
            <a:ext cx="7351776" cy="203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MIXED-TYPE HANDLING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31"/>
          <p:cNvSpPr/>
          <p:nvPr/>
        </p:nvSpPr>
        <p:spPr>
          <a:xfrm>
            <a:off x="713232" y="2791857"/>
            <a:ext cx="7351776" cy="96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pd.DataFrame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({"score": [10, "12", "N/A", 15, "unknown", 20]})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score_str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["score"].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astype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(str)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score_str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score_str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"].replace(["N/A", "unknown"],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np.nan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score_num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 = 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pd.to_numeric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df_mixed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["</a:t>
            </a:r>
            <a:r>
              <a:rPr lang="en-US" sz="900" dirty="0" err="1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score_str</a:t>
            </a:r>
            <a:r>
              <a:rPr lang="en-US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"], errors="coerce")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2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32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32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32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Datetime Parsing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32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pd.to_datetime(errors='coerce') for varied formats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8" name="Google Shape;648;p32"/>
          <p:cNvSpPr/>
          <p:nvPr/>
        </p:nvSpPr>
        <p:spPr>
          <a:xfrm>
            <a:off x="640080" y="1061893"/>
            <a:ext cx="3749040" cy="1033411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9" name="Google Shape;649;p32"/>
          <p:cNvSpPr/>
          <p:nvPr/>
        </p:nvSpPr>
        <p:spPr>
          <a:xfrm>
            <a:off x="713232" y="1107614"/>
            <a:ext cx="3602736" cy="206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0" name="Google Shape;650;p32"/>
          <p:cNvSpPr/>
          <p:nvPr/>
        </p:nvSpPr>
        <p:spPr>
          <a:xfrm>
            <a:off x="713232" y="1317925"/>
            <a:ext cx="3602736" cy="671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Single datetime64 dtype enables time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Invalid entries become NaT (not errors)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infer format automatically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1" name="Google Shape;651;p32"/>
          <p:cNvSpPr/>
          <p:nvPr/>
        </p:nvSpPr>
        <p:spPr>
          <a:xfrm>
            <a:off x="4572000" y="1061893"/>
            <a:ext cx="3566160" cy="1033411"/>
          </a:xfrm>
          <a:prstGeom prst="rect">
            <a:avLst/>
          </a:prstGeom>
          <a:solidFill>
            <a:srgbClr val="F5F0FA"/>
          </a:solidFill>
          <a:ln w="12700" cap="flat" cmpd="sng">
            <a:solidFill>
              <a:srgbClr val="9B59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2" name="Google Shape;652;p32"/>
          <p:cNvSpPr/>
          <p:nvPr/>
        </p:nvSpPr>
        <p:spPr>
          <a:xfrm>
            <a:off x="4645152" y="1107614"/>
            <a:ext cx="3419856" cy="206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Follow-Up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32"/>
          <p:cNvSpPr/>
          <p:nvPr/>
        </p:nvSpPr>
        <p:spPr>
          <a:xfrm>
            <a:off x="4645152" y="1317925"/>
            <a:ext cx="3419856" cy="671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Decide how to handle NaT (drop or impute)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Extract useful features (year, month, day)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Watch for timezone issues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32"/>
          <p:cNvSpPr/>
          <p:nvPr/>
        </p:nvSpPr>
        <p:spPr>
          <a:xfrm>
            <a:off x="640080" y="2187933"/>
            <a:ext cx="7498080" cy="87840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32"/>
          <p:cNvSpPr/>
          <p:nvPr/>
        </p:nvSpPr>
        <p:spPr>
          <a:xfrm>
            <a:off x="713232" y="2224510"/>
            <a:ext cx="7351776" cy="186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DATETIME CONVERSION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32"/>
          <p:cNvSpPr/>
          <p:nvPr/>
        </p:nvSpPr>
        <p:spPr>
          <a:xfrm>
            <a:off x="713232" y="2407390"/>
            <a:ext cx="7351776" cy="8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 = pd.DataFrame({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"signup_date": ["2024-01-01", "01/03/2024", "2024/01/05", "2024-13-01", None]})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df_dates["signup_dt"] = pd.to_datetime(df_dates["signup_date"],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print(df_dates)  # "2024-13-01" becomes NaT (invalid month)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7" name="Google Shape;657;p32" descr="A screenshot of a schema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02000" y="3214281"/>
            <a:ext cx="2739999" cy="1826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3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33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33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DATA TYPES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6" name="Google Shape;666;p33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Feature Extraction from Dates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7" name="Google Shape;667;p33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Consistent generation in training and production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33"/>
          <p:cNvSpPr/>
          <p:nvPr/>
        </p:nvSpPr>
        <p:spPr>
          <a:xfrm>
            <a:off x="640080" y="987551"/>
            <a:ext cx="3749040" cy="130959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33"/>
          <p:cNvSpPr/>
          <p:nvPr/>
        </p:nvSpPr>
        <p:spPr>
          <a:xfrm>
            <a:off x="713232" y="1033272"/>
            <a:ext cx="3602736" cy="26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Common Derived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0" name="Google Shape;670;p33"/>
          <p:cNvSpPr/>
          <p:nvPr/>
        </p:nvSpPr>
        <p:spPr>
          <a:xfrm>
            <a:off x="713232" y="1243583"/>
            <a:ext cx="3602736" cy="851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Year, month, day of week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Days since signup or last event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Quarter, weekend flag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Time since reference date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33"/>
          <p:cNvSpPr/>
          <p:nvPr/>
        </p:nvSpPr>
        <p:spPr>
          <a:xfrm>
            <a:off x="4572000" y="987551"/>
            <a:ext cx="3566160" cy="1309599"/>
          </a:xfrm>
          <a:prstGeom prst="rect">
            <a:avLst/>
          </a:prstGeom>
          <a:solidFill>
            <a:srgbClr val="FFEBEE"/>
          </a:solidFill>
          <a:ln w="12700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33"/>
          <p:cNvSpPr/>
          <p:nvPr/>
        </p:nvSpPr>
        <p:spPr>
          <a:xfrm>
            <a:off x="4645152" y="1033272"/>
            <a:ext cx="3419856" cy="26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74C3C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Stability Requirement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33"/>
          <p:cNvSpPr/>
          <p:nvPr/>
        </p:nvSpPr>
        <p:spPr>
          <a:xfrm>
            <a:off x="4645152" y="1243583"/>
            <a:ext cx="3419856" cy="851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Feature-generation function must be identical in offline training and online inference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Different logic = different features = broken model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33"/>
          <p:cNvSpPr/>
          <p:nvPr/>
        </p:nvSpPr>
        <p:spPr>
          <a:xfrm>
            <a:off x="640080" y="2516605"/>
            <a:ext cx="7498080" cy="150603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33"/>
          <p:cNvSpPr/>
          <p:nvPr/>
        </p:nvSpPr>
        <p:spPr>
          <a:xfrm>
            <a:off x="713232" y="2553182"/>
            <a:ext cx="7351776" cy="235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DATE FEATURE EXTRACTION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33"/>
          <p:cNvSpPr/>
          <p:nvPr/>
        </p:nvSpPr>
        <p:spPr>
          <a:xfrm>
            <a:off x="713232" y="2736061"/>
            <a:ext cx="7351776" cy="1113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ref = pd.to_datetime("2024-01-10")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df_dates["year"] = df_dates["signup_dt"].dt.year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df_dates["month"] = df_dates["signup_dt"].dt.month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df_dates["dayofweek"] = df_dates["signup_dt"].dt.dayofweek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df_dates["days_since_signup"] = (ref - df_dates["signup_dt"]).dt.days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ML Impact of Missing Values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Treating all missing values the same is dangerous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4"/>
          <p:cNvSpPr/>
          <p:nvPr/>
        </p:nvSpPr>
        <p:spPr>
          <a:xfrm>
            <a:off x="640080" y="1418732"/>
            <a:ext cx="374904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713232" y="1464452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Linear &amp; Neural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713232" y="1674764"/>
            <a:ext cx="360273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Treat sentinel values (like -999) as extreme magnitudes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dramatically skew predictions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learn spurious patterns from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4572000" y="1418732"/>
            <a:ext cx="3566160" cy="914400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4645152" y="146445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Tree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4645152" y="1674764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split strongly on sentinel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Risk overfitting to 'missing' as a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seem robust but still affected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640080" y="2424572"/>
            <a:ext cx="7498080" cy="512064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713232" y="2470292"/>
            <a:ext cx="735177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Key Insight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713232" y="2680604"/>
            <a:ext cx="7351776" cy="9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Before cleaning, ask what each missing pattern means in the domain. Different causes require different handling strategies.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34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34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34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B59B6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9 · ACTIVITY &amp; 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34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Data Types Practice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" name="Google Shape;686;p34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Build production-ready schema normalizer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34"/>
          <p:cNvSpPr/>
          <p:nvPr/>
        </p:nvSpPr>
        <p:spPr>
          <a:xfrm>
            <a:off x="640080" y="1255182"/>
            <a:ext cx="3749040" cy="141732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34"/>
          <p:cNvSpPr/>
          <p:nvPr/>
        </p:nvSpPr>
        <p:spPr>
          <a:xfrm>
            <a:off x="777240" y="1319190"/>
            <a:ext cx="347472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Calibri"/>
              <a:buNone/>
            </a:pPr>
            <a:r>
              <a:rPr lang="en-US" sz="11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34"/>
          <p:cNvSpPr/>
          <p:nvPr/>
        </p:nvSpPr>
        <p:spPr>
          <a:xfrm>
            <a:off x="777240" y="1547790"/>
            <a:ext cx="3474720" cy="1051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1. Take CSV where all columns are 'object'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2. Identify: numeric-like, currency-like, datetime-like, mixed-type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3. Write conversion functions for each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4. Apply to produce typed feature table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5. Validate all conversions (check NaN counts)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" name="Google Shape;690;p34"/>
          <p:cNvSpPr/>
          <p:nvPr/>
        </p:nvSpPr>
        <p:spPr>
          <a:xfrm>
            <a:off x="4572000" y="1255182"/>
            <a:ext cx="3566160" cy="141732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" name="Google Shape;691;p34"/>
          <p:cNvSpPr/>
          <p:nvPr/>
        </p:nvSpPr>
        <p:spPr>
          <a:xfrm>
            <a:off x="4645152" y="1300902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34"/>
          <p:cNvSpPr/>
          <p:nvPr/>
        </p:nvSpPr>
        <p:spPr>
          <a:xfrm>
            <a:off x="4645152" y="1511214"/>
            <a:ext cx="3419856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Explain how a type mismatch between training and production could cause a silent accuracy drop in a recommendation system.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Implement and document a normalize_schema(df) you would trust in production ETL.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34"/>
          <p:cNvSpPr/>
          <p:nvPr/>
        </p:nvSpPr>
        <p:spPr>
          <a:xfrm>
            <a:off x="640080" y="2763942"/>
            <a:ext cx="7498080" cy="86392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34"/>
          <p:cNvSpPr/>
          <p:nvPr/>
        </p:nvSpPr>
        <p:spPr>
          <a:xfrm>
            <a:off x="713232" y="2800518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SKELETON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34"/>
          <p:cNvSpPr/>
          <p:nvPr/>
        </p:nvSpPr>
        <p:spPr>
          <a:xfrm>
            <a:off x="713232" y="2983398"/>
            <a:ext cx="7351776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normalize_schema(df):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num_cols = ["age", "income"]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for c in num_cols: df[c] = pd.to_numeric(df[c],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df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5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Detecting Missing Values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Built-ins and custom tokens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640080" y="1150285"/>
            <a:ext cx="3749040" cy="112742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"/>
          <p:cNvSpPr/>
          <p:nvPr/>
        </p:nvSpPr>
        <p:spPr>
          <a:xfrm>
            <a:off x="713232" y="1196004"/>
            <a:ext cx="3602736" cy="225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Core Functions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713232" y="1406316"/>
            <a:ext cx="3602736" cy="73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df.isna() / df.isnull() for element-wise masks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df.isna().sum() for per-column counts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df.isna().mean() for per-column percentages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4572000" y="1150285"/>
            <a:ext cx="3566160" cy="1127426"/>
          </a:xfrm>
          <a:prstGeom prst="rect">
            <a:avLst/>
          </a:prstGeom>
          <a:solidFill>
            <a:srgbClr val="FFF8E6"/>
          </a:solidFill>
          <a:ln w="12700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4645152" y="1196004"/>
            <a:ext cx="3419856" cy="225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39C1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Custom Tokens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4645152" y="1406316"/>
            <a:ext cx="3419856" cy="732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Pandas only flags NaN, None, NaT as missing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Domain strings like 'N/A', 'unknown', '?' must be normalized to NaN early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Risk: over-normalizing erases rare real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640080" y="2446874"/>
            <a:ext cx="7498080" cy="124815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713232" y="2483451"/>
            <a:ext cx="7351776" cy="16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NORMALIZE TOKENS THEN INSPECT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713232" y="2666331"/>
            <a:ext cx="7351776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custom_missing = ["N/A", "NA", "not reported", "unknown", "?"]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df_norm = df_missing.copy()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df_norm["income_reported"] = df_norm["income_reported"].replace(custom_missing, np.nan)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print(df_norm)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print("\nMissing per column:\n", df_norm.isna().sum())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Quantifying Missingness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Counts and percentages clarify which columns/rows are problematic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640080" y="1207008"/>
            <a:ext cx="3749040" cy="108356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713232" y="1252728"/>
            <a:ext cx="3602736" cy="24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Useful Summaries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713232" y="1463040"/>
            <a:ext cx="3602736" cy="662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Per-column missing count and percentage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Per-row missing count (record completeness)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Group-level missingness (by segment/region)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4572000" y="1207008"/>
            <a:ext cx="3566160" cy="1083564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4645152" y="1252728"/>
            <a:ext cx="3419856" cy="240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Decision Use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>
            <a:off x="4645152" y="1463040"/>
            <a:ext cx="3419856" cy="662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columns to drop or needs advanced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subgroups with systematically poorer data collection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640080" y="2414016"/>
            <a:ext cx="7498080" cy="14859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713232" y="2450592"/>
            <a:ext cx="7351776" cy="205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COMPACT MISSINGNESS SUMMARY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713232" y="2633472"/>
            <a:ext cx="7351776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missing_summary(df: pd.DataFrame) -&gt; pd.DataFrame: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total = df.isna().sum()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pct = (df.isna().mean() * 100).round(1)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(pd.DataFrame({"missing_count": total, "missing_percent": pct})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.sort_values("missing_percent", ascending=False))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summary = missing_summary(df_norm)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df_norm["missing_per_row"] = df_norm.isna().sum(axis=1)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7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Dropping Rows vs Dropping Columns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Easy but blunt - must be justified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640080" y="1243403"/>
            <a:ext cx="3749040" cy="1328347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/>
          <p:nvPr/>
        </p:nvSpPr>
        <p:spPr>
          <a:xfrm>
            <a:off x="713232" y="1289124"/>
            <a:ext cx="3602736" cy="241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When to Drop Rows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13232" y="1499435"/>
            <a:ext cx="3602736" cy="90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Missingness is rare and spread across rows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Critical labels/predictors are missing and cannot be reliably imputed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Risk: Shrinks dataset, introduces selection bias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72000" y="1243403"/>
            <a:ext cx="3566160" cy="1328347"/>
          </a:xfrm>
          <a:prstGeom prst="rect">
            <a:avLst/>
          </a:prstGeom>
          <a:solidFill>
            <a:srgbClr val="E8F4FD"/>
          </a:solidFill>
          <a:ln w="12700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645152" y="1289124"/>
            <a:ext cx="3419856" cy="241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When to Drop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4645152" y="1499435"/>
            <a:ext cx="3419856" cy="90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Column is mostly missing and not business-critical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Cannot construct trustworthy imputation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Risk: May discard predictive or fairness-relevant info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640080" y="2782061"/>
            <a:ext cx="7498080" cy="126796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13232" y="2818637"/>
            <a:ext cx="7351776" cy="217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BASIC DROPPING PATTERNS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713232" y="3001516"/>
            <a:ext cx="7351776" cy="90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critical_cols = ["income_reported", "age"]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df_drop_any = df_norm.dropna(how="any")           # Drop if ANY column missing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df_drop_crit = df_norm.dropna(subset=critical_cols)  # Drop only if critical cols missing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print("Original:", df_norm.shape, "Drop any:", df_drop_any.shape, "Drop critical:", df_drop_crit.shape)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"/>
          <p:cNvSpPr/>
          <p:nvPr/>
        </p:nvSpPr>
        <p:spPr>
          <a:xfrm>
            <a:off x="0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8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Basic Imputation — Mean, Median, Mode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8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Replace missing with estimates from observed 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640080" y="1047024"/>
            <a:ext cx="2468880" cy="90815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713232" y="1092743"/>
            <a:ext cx="2322576" cy="19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Mean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713232" y="1303056"/>
            <a:ext cx="2322576" cy="573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Best for symmetric numeric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Reduces variance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Sensitive to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8"/>
          <p:cNvSpPr/>
          <p:nvPr/>
        </p:nvSpPr>
        <p:spPr>
          <a:xfrm>
            <a:off x="3246120" y="1047024"/>
            <a:ext cx="2331720" cy="90815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8"/>
          <p:cNvSpPr/>
          <p:nvPr/>
        </p:nvSpPr>
        <p:spPr>
          <a:xfrm>
            <a:off x="3319272" y="1092743"/>
            <a:ext cx="2185416" cy="19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498DB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Median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8"/>
          <p:cNvSpPr/>
          <p:nvPr/>
        </p:nvSpPr>
        <p:spPr>
          <a:xfrm>
            <a:off x="3319272" y="1303056"/>
            <a:ext cx="2185416" cy="573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Robust for skewed distributions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Better for income, prices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Preserves center better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/>
          <p:nvPr/>
        </p:nvSpPr>
        <p:spPr>
          <a:xfrm>
            <a:off x="5715000" y="1047024"/>
            <a:ext cx="2423160" cy="908156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8"/>
          <p:cNvSpPr/>
          <p:nvPr/>
        </p:nvSpPr>
        <p:spPr>
          <a:xfrm>
            <a:off x="5788152" y="1092743"/>
            <a:ext cx="2276856" cy="191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Mode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8"/>
          <p:cNvSpPr/>
          <p:nvPr/>
        </p:nvSpPr>
        <p:spPr>
          <a:xfrm>
            <a:off x="5788152" y="1303056"/>
            <a:ext cx="2276856" cy="573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For categorical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Inflates dominant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hide missingness info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8"/>
          <p:cNvSpPr/>
          <p:nvPr/>
        </p:nvSpPr>
        <p:spPr>
          <a:xfrm>
            <a:off x="640080" y="2032940"/>
            <a:ext cx="7498080" cy="150216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8"/>
          <p:cNvSpPr/>
          <p:nvPr/>
        </p:nvSpPr>
        <p:spPr>
          <a:xfrm>
            <a:off x="713232" y="2069516"/>
            <a:ext cx="7351776" cy="21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NUMERIC MEAN/MEDIAN, CATEGORICAL MODE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8"/>
          <p:cNvSpPr/>
          <p:nvPr/>
        </p:nvSpPr>
        <p:spPr>
          <a:xfrm>
            <a:off x="713232" y="2252395"/>
            <a:ext cx="7351776" cy="1141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df_imp = df_norm.copy()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df_imp["income_num"] = pd.to_numeric(df_imp["income_reported"], errors="coerce")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df_imp["age_mean_imp"] = df_imp["age"].fillna(df_imp["age"].mean())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df_imp["age_median_imp"] = df_imp["age"].fillna(df_imp["age"].median())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mode_income = df_imp["income_reported"].mode(dropna=True)[0]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df_imp["income_mode_imp"] = df_imp["income_reported"].fillna(mode_income)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8" descr="A graph of missingnes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23785" y="3612864"/>
            <a:ext cx="2096430" cy="1397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"/>
          <p:cNvSpPr/>
          <p:nvPr/>
        </p:nvSpPr>
        <p:spPr>
          <a:xfrm>
            <a:off x="-7434" y="0"/>
            <a:ext cx="41148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9"/>
          <p:cNvSpPr/>
          <p:nvPr/>
        </p:nvSpPr>
        <p:spPr>
          <a:xfrm>
            <a:off x="0" y="0"/>
            <a:ext cx="4572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9"/>
          <p:cNvSpPr/>
          <p:nvPr/>
        </p:nvSpPr>
        <p:spPr>
          <a:xfrm>
            <a:off x="640080" y="201168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6 · MISSING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640080" y="402336"/>
            <a:ext cx="7315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2200"/>
              <a:buFont typeface="Calibri"/>
              <a:buNone/>
            </a:pPr>
            <a:r>
              <a:rPr lang="en-US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Constant Imputation + Missingness Indicator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9"/>
          <p:cNvSpPr/>
          <p:nvPr/>
        </p:nvSpPr>
        <p:spPr>
          <a:xfrm>
            <a:off x="640080" y="786384"/>
            <a:ext cx="7315200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Calibri"/>
              <a:buNone/>
            </a:pPr>
            <a:r>
              <a:rPr lang="en-US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Preserve information that value was originally missing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9"/>
          <p:cNvSpPr/>
          <p:nvPr/>
        </p:nvSpPr>
        <p:spPr>
          <a:xfrm>
            <a:off x="640080" y="1314654"/>
            <a:ext cx="374904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9"/>
          <p:cNvSpPr/>
          <p:nvPr/>
        </p:nvSpPr>
        <p:spPr>
          <a:xfrm>
            <a:off x="713232" y="1360374"/>
            <a:ext cx="360273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When to Use Constant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9"/>
          <p:cNvSpPr/>
          <p:nvPr/>
        </p:nvSpPr>
        <p:spPr>
          <a:xfrm>
            <a:off x="713232" y="1570686"/>
            <a:ext cx="360273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Features where constant reflects meaningful 'none' state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When combining with binary indicator column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Common constants: 0, -1, 'Unknown'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9"/>
          <p:cNvSpPr/>
          <p:nvPr/>
        </p:nvSpPr>
        <p:spPr>
          <a:xfrm>
            <a:off x="4572000" y="1314654"/>
            <a:ext cx="3566160" cy="914400"/>
          </a:xfrm>
          <a:prstGeom prst="rect">
            <a:avLst/>
          </a:prstGeom>
          <a:solidFill>
            <a:srgbClr val="E8F8F0"/>
          </a:solidFill>
          <a:ln w="12700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9"/>
          <p:cNvSpPr/>
          <p:nvPr/>
        </p:nvSpPr>
        <p:spPr>
          <a:xfrm>
            <a:off x="4645152" y="1360374"/>
            <a:ext cx="3419856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E60"/>
              </a:buClr>
              <a:buSzPts val="1000"/>
              <a:buFont typeface="Calibri"/>
              <a:buNone/>
            </a:pPr>
            <a:r>
              <a:rPr lang="en-US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Why Add Indicator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9"/>
          <p:cNvSpPr/>
          <p:nvPr/>
        </p:nvSpPr>
        <p:spPr>
          <a:xfrm>
            <a:off x="4645152" y="1570686"/>
            <a:ext cx="34198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Preserves info that value was missing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Allows model to distinguish 'real 0' from 'imputed 0'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1000"/>
              <a:buFont typeface="Calibri"/>
              <a:buNone/>
            </a:pPr>
            <a:r>
              <a:rPr lang="en-US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Missingness itself may be predictive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9"/>
          <p:cNvSpPr/>
          <p:nvPr/>
        </p:nvSpPr>
        <p:spPr>
          <a:xfrm>
            <a:off x="640080" y="2571749"/>
            <a:ext cx="7498080" cy="135347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9"/>
          <p:cNvSpPr/>
          <p:nvPr/>
        </p:nvSpPr>
        <p:spPr>
          <a:xfrm>
            <a:off x="713232" y="2608326"/>
            <a:ext cx="7351776" cy="203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85A32"/>
              </a:buClr>
              <a:buSzPts val="800"/>
              <a:buFont typeface="Calibri"/>
              <a:buNone/>
            </a:pPr>
            <a:r>
              <a:rPr lang="en-US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CONSTANT + INDICATOR FOR NUMERIC AND CATEGORICAL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9"/>
          <p:cNvSpPr/>
          <p:nvPr/>
        </p:nvSpPr>
        <p:spPr>
          <a:xfrm>
            <a:off x="713232" y="2791205"/>
            <a:ext cx="7351776" cy="1015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df_const = df_imp.copy()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df_const["age_missing"] = df_const["age"].isna().astype(int)    # 1 if was missing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df_const["age_const"] = df_const["age"].fillna(-1)               # Fill with sentinel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df_const["income_missing"] = df_const["income_reported"].isna().astype(int)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900"/>
              <a:buFont typeface="Courier New"/>
              <a:buNone/>
            </a:pPr>
            <a:r>
              <a:rPr lang="en-US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df_const["income_const"] = df_const["income_reported"].fillna("Unknown")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</TotalTime>
  <Words>5357</Words>
  <Application>Microsoft Office PowerPoint</Application>
  <PresentationFormat>On-screen Show (16:9)</PresentationFormat>
  <Paragraphs>689</Paragraphs>
  <Slides>40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حسن عبدالله بن علي السني</cp:lastModifiedBy>
  <cp:revision>5</cp:revision>
  <dcterms:created xsi:type="dcterms:W3CDTF">2025-12-17T18:11:27Z</dcterms:created>
  <dcterms:modified xsi:type="dcterms:W3CDTF">2026-01-22T07:10:27Z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544592f-122c-4ea9-81d7-29d2f08cb32b_Enabled">
    <vt:lpwstr>true</vt:lpwstr>
  </property>
  <property fmtid="{D5CDD505-2E9C-101B-9397-08002B2CF9AE}" pid="3" name="MSIP_Label_4544592f-122c-4ea9-81d7-29d2f08cb32b_SetDate">
    <vt:lpwstr>2025-12-18T23:48:32Z</vt:lpwstr>
  </property>
  <property fmtid="{D5CDD505-2E9C-101B-9397-08002B2CF9AE}" pid="4" name="MSIP_Label_4544592f-122c-4ea9-81d7-29d2f08cb32b_Method">
    <vt:lpwstr>Standard</vt:lpwstr>
  </property>
  <property fmtid="{D5CDD505-2E9C-101B-9397-08002B2CF9AE}" pid="5" name="MSIP_Label_4544592f-122c-4ea9-81d7-29d2f08cb32b_Name">
    <vt:lpwstr>General</vt:lpwstr>
  </property>
  <property fmtid="{D5CDD505-2E9C-101B-9397-08002B2CF9AE}" pid="6" name="MSIP_Label_4544592f-122c-4ea9-81d7-29d2f08cb32b_SiteId">
    <vt:lpwstr>5d484851-cd2b-4ae2-95b6-1dc9e15a829f</vt:lpwstr>
  </property>
  <property fmtid="{D5CDD505-2E9C-101B-9397-08002B2CF9AE}" pid="7" name="MSIP_Label_4544592f-122c-4ea9-81d7-29d2f08cb32b_ActionId">
    <vt:lpwstr>9ac7822a-488f-4068-8c55-c73abfe61d62</vt:lpwstr>
  </property>
  <property fmtid="{D5CDD505-2E9C-101B-9397-08002B2CF9AE}" pid="8" name="MSIP_Label_4544592f-122c-4ea9-81d7-29d2f08cb32b_ContentBits">
    <vt:lpwstr>2</vt:lpwstr>
  </property>
  <property fmtid="{D5CDD505-2E9C-101B-9397-08002B2CF9AE}" pid="9" name="MSIP_Label_4544592f-122c-4ea9-81d7-29d2f08cb32b_Tag">
    <vt:lpwstr>50, 3, 0, 1</vt:lpwstr>
  </property>
  <property fmtid="{D5CDD505-2E9C-101B-9397-08002B2CF9AE}" pid="10" name="ClassificationContentMarkingFooterLocations">
    <vt:lpwstr>Office Theme:3</vt:lpwstr>
  </property>
  <property fmtid="{D5CDD505-2E9C-101B-9397-08002B2CF9AE}" pid="11" name="ClassificationContentMarkingFooterText">
    <vt:lpwstr>Internal</vt:lpwstr>
  </property>
</Properties>
</file>